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4" Type="http://schemas.openxmlformats.org/package/2006/relationships/metadata/core-properties" Target="docProps/core.xml"/><Relationship Id="rId5" Type="http://schemas.openxmlformats.org/officeDocument/2006/relationships/extended-properties" Target="docProps/app.xml"/><Relationship Id="rId1" Type="http://schemas.microsoft.com/office/2011/relationships/webextensiontaskpanes" Target="ppt/webextensions/taskpanes.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9"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C3BB"/>
    <a:srgbClr val="009D96"/>
    <a:srgbClr val="ACEEEC"/>
    <a:srgbClr val="F4FDFD"/>
    <a:srgbClr val="00B4AC"/>
    <a:srgbClr val="FC9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16"/>
    <p:restoredTop sz="94643"/>
  </p:normalViewPr>
  <p:slideViewPr>
    <p:cSldViewPr snapToGrid="0" snapToObjects="1" showGuides="1">
      <p:cViewPr>
        <p:scale>
          <a:sx n="135" d="100"/>
          <a:sy n="135" d="100"/>
        </p:scale>
        <p:origin x="-272" y="4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91797927226"/>
          <c:y val="0.100631700293752"/>
          <c:w val="0.75173639206417"/>
          <c:h val="0.592467191601046"/>
        </c:manualLayout>
      </c:layout>
      <c:lineChart>
        <c:grouping val="standard"/>
        <c:varyColors val="0"/>
        <c:ser>
          <c:idx val="0"/>
          <c:order val="0"/>
          <c:tx>
            <c:strRef>
              <c:f>Sheet1!$A$2</c:f>
              <c:strCache>
                <c:ptCount val="1"/>
                <c:pt idx="0">
                  <c:v>Future Hires</c:v>
                </c:pt>
              </c:strCache>
            </c:strRef>
          </c:tx>
          <c:spPr>
            <a:ln>
              <a:solidFill>
                <a:schemeClr val="accent1">
                  <a:lumMod val="60000"/>
                  <a:lumOff val="40000"/>
                </a:schemeClr>
              </a:solidFill>
            </a:ln>
          </c:spPr>
          <c:cat>
            <c:strRef>
              <c:f>Sheet1!$B$1:$E$1</c:f>
              <c:strCache>
                <c:ptCount val="4"/>
                <c:pt idx="0">
                  <c:v>2014</c:v>
                </c:pt>
                <c:pt idx="1">
                  <c:v>2015</c:v>
                </c:pt>
                <c:pt idx="2">
                  <c:v>2016</c:v>
                </c:pt>
                <c:pt idx="3">
                  <c:v>2017</c:v>
                </c:pt>
              </c:strCache>
            </c:strRef>
          </c:cat>
          <c:val>
            <c:numRef>
              <c:f>Sheet1!$B$2:$E$2</c:f>
            </c:numRef>
          </c:val>
          <c:smooth val="0"/>
          <c:extLst xmlns:c16r2="http://schemas.microsoft.com/office/drawing/2015/06/chart">
            <c:ext xmlns:c16="http://schemas.microsoft.com/office/drawing/2014/chart" uri="{C3380CC4-5D6E-409C-BE32-E72D297353CC}">
              <c16:uniqueId val="{00000000-4DE6-4DB6-9C8A-BA43B45EA31F}"/>
            </c:ext>
          </c:extLst>
        </c:ser>
        <c:ser>
          <c:idx val="6"/>
          <c:order val="1"/>
          <c:tx>
            <c:strRef>
              <c:f>Sheet1!$A$8</c:f>
              <c:strCache>
                <c:ptCount val="1"/>
                <c:pt idx="0">
                  <c:v>Brand 6</c:v>
                </c:pt>
              </c:strCache>
            </c:strRef>
          </c:tx>
          <c:spPr>
            <a:ln w="38100">
              <a:solidFill>
                <a:srgbClr val="01C3BB"/>
              </a:solidFill>
            </a:ln>
          </c:spPr>
          <c:marker>
            <c:symbol val="none"/>
          </c:marker>
          <c:cat>
            <c:strRef>
              <c:f>Sheet1!$B$1:$E$1</c:f>
              <c:strCache>
                <c:ptCount val="4"/>
                <c:pt idx="0">
                  <c:v>2014</c:v>
                </c:pt>
                <c:pt idx="1">
                  <c:v>2015</c:v>
                </c:pt>
                <c:pt idx="2">
                  <c:v>2016</c:v>
                </c:pt>
                <c:pt idx="3">
                  <c:v>2017</c:v>
                </c:pt>
              </c:strCache>
            </c:strRef>
          </c:cat>
          <c:val>
            <c:numRef>
              <c:f>Sheet1!$B$8:$E$8</c:f>
              <c:numCache>
                <c:formatCode>0%</c:formatCode>
                <c:ptCount val="4"/>
                <c:pt idx="0">
                  <c:v>0.39</c:v>
                </c:pt>
                <c:pt idx="1">
                  <c:v>0.35</c:v>
                </c:pt>
                <c:pt idx="2">
                  <c:v>0.22</c:v>
                </c:pt>
                <c:pt idx="3">
                  <c:v>0.18</c:v>
                </c:pt>
              </c:numCache>
            </c:numRef>
          </c:val>
          <c:smooth val="0"/>
        </c:ser>
        <c:dLbls>
          <c:showLegendKey val="0"/>
          <c:showVal val="0"/>
          <c:showCatName val="0"/>
          <c:showSerName val="0"/>
          <c:showPercent val="0"/>
          <c:showBubbleSize val="0"/>
        </c:dLbls>
        <c:smooth val="0"/>
        <c:axId val="606012976"/>
        <c:axId val="253672560"/>
      </c:lineChart>
      <c:catAx>
        <c:axId val="606012976"/>
        <c:scaling>
          <c:orientation val="minMax"/>
        </c:scaling>
        <c:delete val="1"/>
        <c:axPos val="b"/>
        <c:numFmt formatCode="General" sourceLinked="1"/>
        <c:majorTickMark val="out"/>
        <c:minorTickMark val="none"/>
        <c:tickLblPos val="nextTo"/>
        <c:crossAx val="253672560"/>
        <c:crosses val="autoZero"/>
        <c:auto val="1"/>
        <c:lblAlgn val="ctr"/>
        <c:lblOffset val="100"/>
        <c:noMultiLvlLbl val="0"/>
      </c:catAx>
      <c:valAx>
        <c:axId val="253672560"/>
        <c:scaling>
          <c:orientation val="minMax"/>
          <c:max val="0.6"/>
          <c:min val="0.0"/>
        </c:scaling>
        <c:delete val="1"/>
        <c:axPos val="l"/>
        <c:numFmt formatCode="0%" sourceLinked="1"/>
        <c:majorTickMark val="out"/>
        <c:minorTickMark val="none"/>
        <c:tickLblPos val="nextTo"/>
        <c:crossAx val="606012976"/>
        <c:crosses val="autoZero"/>
        <c:crossBetween val="between"/>
        <c:majorUnit val="0.2"/>
        <c:minorUnit val="0.05"/>
      </c:valAx>
      <c:spPr>
        <a:noFill/>
        <a:ln w="25400">
          <a:noFill/>
        </a:ln>
      </c:spPr>
    </c:plotArea>
    <c:plotVisOnly val="1"/>
    <c:dispBlanksAs val="gap"/>
    <c:showDLblsOverMax val="0"/>
  </c:chart>
  <c:txPr>
    <a:bodyPr/>
    <a:lstStyle/>
    <a:p>
      <a:pPr>
        <a:defRPr sz="1100" b="1"/>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Performance</c:v>
                </c:pt>
              </c:strCache>
            </c:strRef>
          </c:tx>
          <c:spPr>
            <a:solidFill>
              <a:srgbClr val="01C3BB"/>
            </a:solidFill>
            <a:ln>
              <a:solidFill>
                <a:srgbClr val="01C3BB"/>
              </a:solidFill>
            </a:ln>
          </c:spPr>
          <c:dPt>
            <c:idx val="0"/>
            <c:bubble3D val="0"/>
            <c:spPr>
              <a:solidFill>
                <a:srgbClr val="01C3BB"/>
              </a:solidFill>
              <a:ln w="19050">
                <a:solidFill>
                  <a:srgbClr val="01C3BB"/>
                </a:solidFill>
              </a:ln>
              <a:effectLst/>
            </c:spPr>
          </c:dPt>
          <c:dPt>
            <c:idx val="1"/>
            <c:bubble3D val="0"/>
            <c:spPr>
              <a:solidFill>
                <a:schemeClr val="bg1">
                  <a:lumMod val="95000"/>
                </a:schemeClr>
              </a:solidFill>
              <a:ln w="19050">
                <a:solidFill>
                  <a:schemeClr val="bg1">
                    <a:lumMod val="95000"/>
                  </a:schemeClr>
                </a:solidFill>
              </a:ln>
              <a:effectLst/>
            </c:spPr>
          </c:dPt>
          <c:dPt>
            <c:idx val="2"/>
            <c:bubble3D val="0"/>
            <c:spPr>
              <a:noFill/>
              <a:ln w="19050">
                <a:noFill/>
              </a:ln>
              <a:effectLst/>
            </c:spPr>
          </c:dPt>
          <c:cat>
            <c:strRef>
              <c:f>Sheet1!$A$2:$A$4</c:f>
              <c:strCache>
                <c:ptCount val="3"/>
                <c:pt idx="0">
                  <c:v>VARIABLE</c:v>
                </c:pt>
                <c:pt idx="1">
                  <c:v>FILL</c:v>
                </c:pt>
                <c:pt idx="2">
                  <c:v>FILL 2</c:v>
                </c:pt>
              </c:strCache>
            </c:strRef>
          </c:cat>
          <c:val>
            <c:numRef>
              <c:f>Sheet1!$B$2:$B$4</c:f>
              <c:numCache>
                <c:formatCode>General</c:formatCode>
                <c:ptCount val="3"/>
                <c:pt idx="0">
                  <c:v>121.5</c:v>
                </c:pt>
                <c:pt idx="1">
                  <c:v>148.5</c:v>
                </c:pt>
                <c:pt idx="2">
                  <c:v>90.0</c:v>
                </c:pt>
              </c:numCache>
            </c:numRef>
          </c:val>
        </c:ser>
        <c:dLbls>
          <c:showLegendKey val="0"/>
          <c:showVal val="0"/>
          <c:showCatName val="0"/>
          <c:showSerName val="0"/>
          <c:showPercent val="0"/>
          <c:showBubbleSize val="0"/>
          <c:showLeaderLines val="1"/>
        </c:dLbls>
        <c:firstSliceAng val="225"/>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Performance</c:v>
                </c:pt>
              </c:strCache>
            </c:strRef>
          </c:tx>
          <c:spPr>
            <a:solidFill>
              <a:srgbClr val="01C3BB"/>
            </a:solidFill>
            <a:ln>
              <a:solidFill>
                <a:srgbClr val="01C3BB"/>
              </a:solidFill>
            </a:ln>
          </c:spPr>
          <c:dPt>
            <c:idx val="0"/>
            <c:bubble3D val="0"/>
            <c:spPr>
              <a:solidFill>
                <a:srgbClr val="01C3BB"/>
              </a:solidFill>
              <a:ln w="19050">
                <a:solidFill>
                  <a:srgbClr val="01C3BB"/>
                </a:solidFill>
              </a:ln>
              <a:effectLst/>
            </c:spPr>
          </c:dPt>
          <c:dPt>
            <c:idx val="1"/>
            <c:bubble3D val="0"/>
            <c:spPr>
              <a:solidFill>
                <a:schemeClr val="bg1">
                  <a:lumMod val="95000"/>
                </a:schemeClr>
              </a:solidFill>
              <a:ln w="19050">
                <a:solidFill>
                  <a:schemeClr val="bg1">
                    <a:lumMod val="95000"/>
                  </a:schemeClr>
                </a:solidFill>
              </a:ln>
              <a:effectLst/>
            </c:spPr>
          </c:dPt>
          <c:dPt>
            <c:idx val="2"/>
            <c:bubble3D val="0"/>
            <c:spPr>
              <a:noFill/>
              <a:ln w="19050">
                <a:noFill/>
              </a:ln>
              <a:effectLst/>
            </c:spPr>
          </c:dPt>
          <c:cat>
            <c:strRef>
              <c:f>Sheet1!$A$2:$A$4</c:f>
              <c:strCache>
                <c:ptCount val="3"/>
                <c:pt idx="0">
                  <c:v>VARIABLE</c:v>
                </c:pt>
                <c:pt idx="1">
                  <c:v>FILL</c:v>
                </c:pt>
                <c:pt idx="2">
                  <c:v>FILL 2</c:v>
                </c:pt>
              </c:strCache>
            </c:strRef>
          </c:cat>
          <c:val>
            <c:numRef>
              <c:f>Sheet1!$B$2:$B$4</c:f>
              <c:numCache>
                <c:formatCode>General</c:formatCode>
                <c:ptCount val="3"/>
                <c:pt idx="0">
                  <c:v>75.0</c:v>
                </c:pt>
                <c:pt idx="1">
                  <c:v>25.0</c:v>
                </c:pt>
                <c:pt idx="2">
                  <c:v>260.0</c:v>
                </c:pt>
              </c:numCache>
            </c:numRef>
          </c:val>
        </c:ser>
        <c:dLbls>
          <c:showLegendKey val="0"/>
          <c:showVal val="0"/>
          <c:showCatName val="0"/>
          <c:showSerName val="0"/>
          <c:showPercent val="0"/>
          <c:showBubbleSize val="0"/>
          <c:showLeaderLines val="1"/>
        </c:dLbls>
        <c:firstSliceAng val="310"/>
        <c:holeSize val="7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45506339185"/>
          <c:y val="0.0528905546878693"/>
          <c:w val="0.758050413859567"/>
          <c:h val="0.94127732453942"/>
        </c:manualLayout>
      </c:layout>
      <c:doughnutChart>
        <c:varyColors val="1"/>
        <c:ser>
          <c:idx val="0"/>
          <c:order val="0"/>
          <c:tx>
            <c:strRef>
              <c:f>Sheet1!$B$1</c:f>
              <c:strCache>
                <c:ptCount val="1"/>
                <c:pt idx="0">
                  <c:v>Column1</c:v>
                </c:pt>
              </c:strCache>
            </c:strRef>
          </c:tx>
          <c:dPt>
            <c:idx val="0"/>
            <c:bubble3D val="0"/>
            <c:spPr>
              <a:solidFill>
                <a:srgbClr val="01C3BB"/>
              </a:solidFill>
              <a:ln w="19050">
                <a:solidFill>
                  <a:schemeClr val="tx1"/>
                </a:solidFill>
              </a:ln>
              <a:effectLst/>
            </c:spPr>
            <c:extLst xmlns:c16r2="http://schemas.microsoft.com/office/drawing/2015/06/chart">
              <c:ext xmlns:c16="http://schemas.microsoft.com/office/drawing/2014/chart" uri="{C3380CC4-5D6E-409C-BE32-E72D297353CC}">
                <c16:uniqueId val="{00000001-76EF-4743-871C-6CC98BD905B4}"/>
              </c:ext>
            </c:extLst>
          </c:dPt>
          <c:dPt>
            <c:idx val="1"/>
            <c:bubble3D val="0"/>
            <c:spPr>
              <a:pattFill prst="dkUpDiag">
                <a:fgClr>
                  <a:schemeClr val="bg1">
                    <a:lumMod val="85000"/>
                  </a:schemeClr>
                </a:fgClr>
                <a:bgClr>
                  <a:schemeClr val="bg1"/>
                </a:bgClr>
              </a:pattFill>
              <a:ln w="19050">
                <a:solidFill>
                  <a:schemeClr val="tx1"/>
                </a:solidFill>
              </a:ln>
              <a:effectLst/>
            </c:spPr>
            <c:extLst xmlns:c16r2="http://schemas.microsoft.com/office/drawing/2015/06/chart">
              <c:ext xmlns:c16="http://schemas.microsoft.com/office/drawing/2014/chart" uri="{C3380CC4-5D6E-409C-BE32-E72D297353CC}">
                <c16:uniqueId val="{00000002-76EF-4743-871C-6CC98BD905B4}"/>
              </c:ext>
            </c:extLst>
          </c:dPt>
          <c:dPt>
            <c:idx val="2"/>
            <c:bubble3D val="0"/>
            <c:spPr>
              <a:noFill/>
              <a:ln w="19050">
                <a:noFill/>
              </a:ln>
              <a:effectLst/>
            </c:spPr>
            <c:extLst xmlns:c16r2="http://schemas.microsoft.com/office/drawing/2015/06/chart">
              <c:ext xmlns:c16="http://schemas.microsoft.com/office/drawing/2014/chart" uri="{C3380CC4-5D6E-409C-BE32-E72D297353CC}">
                <c16:uniqueId val="{00000003-76EF-4743-871C-6CC98BD905B4}"/>
              </c:ext>
            </c:extLst>
          </c:dPt>
          <c:cat>
            <c:strRef>
              <c:f>Sheet1!$A$2:$A$4</c:f>
              <c:strCache>
                <c:ptCount val="3"/>
                <c:pt idx="0">
                  <c:v>VARIABLE</c:v>
                </c:pt>
                <c:pt idx="1">
                  <c:v>FILL</c:v>
                </c:pt>
                <c:pt idx="2">
                  <c:v>FILL</c:v>
                </c:pt>
              </c:strCache>
            </c:strRef>
          </c:cat>
          <c:val>
            <c:numRef>
              <c:f>Sheet1!$B$2:$B$4</c:f>
              <c:numCache>
                <c:formatCode>General</c:formatCode>
                <c:ptCount val="3"/>
                <c:pt idx="0">
                  <c:v>81.0</c:v>
                </c:pt>
                <c:pt idx="1">
                  <c:v>99.0</c:v>
                </c:pt>
                <c:pt idx="2">
                  <c:v>180.0</c:v>
                </c:pt>
              </c:numCache>
            </c:numRef>
          </c:val>
          <c:extLst xmlns:c16r2="http://schemas.microsoft.com/office/drawing/2015/06/chart">
            <c:ext xmlns:c16="http://schemas.microsoft.com/office/drawing/2014/chart" uri="{C3380CC4-5D6E-409C-BE32-E72D297353CC}">
              <c16:uniqueId val="{00000000-76EF-4743-871C-6CC98BD905B4}"/>
            </c:ext>
          </c:extLst>
        </c:ser>
        <c:dLbls>
          <c:showLegendKey val="0"/>
          <c:showVal val="0"/>
          <c:showCatName val="0"/>
          <c:showSerName val="0"/>
          <c:showPercent val="0"/>
          <c:showBubbleSize val="0"/>
          <c:showLeaderLines val="1"/>
        </c:dLbls>
        <c:firstSliceAng val="270"/>
        <c:holeSize val="20"/>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1C3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Region 1</c:v>
                </c:pt>
                <c:pt idx="1">
                  <c:v>Region 2</c:v>
                </c:pt>
                <c:pt idx="2">
                  <c:v>Region 3</c:v>
                </c:pt>
                <c:pt idx="3">
                  <c:v>Region 4</c:v>
                </c:pt>
                <c:pt idx="4">
                  <c:v>Region 5</c:v>
                </c:pt>
                <c:pt idx="5">
                  <c:v>Region 6</c:v>
                </c:pt>
                <c:pt idx="6">
                  <c:v>Region 7</c:v>
                </c:pt>
                <c:pt idx="7">
                  <c:v>Region 8</c:v>
                </c:pt>
              </c:strCache>
            </c:strRef>
          </c:cat>
          <c:val>
            <c:numRef>
              <c:f>Sheet1!$B$2:$B$9</c:f>
              <c:numCache>
                <c:formatCode>General</c:formatCode>
                <c:ptCount val="8"/>
                <c:pt idx="0">
                  <c:v>87.0</c:v>
                </c:pt>
                <c:pt idx="1">
                  <c:v>76.0</c:v>
                </c:pt>
                <c:pt idx="2">
                  <c:v>56.0</c:v>
                </c:pt>
                <c:pt idx="3">
                  <c:v>67.0</c:v>
                </c:pt>
                <c:pt idx="4">
                  <c:v>45.0</c:v>
                </c:pt>
                <c:pt idx="5">
                  <c:v>67.0</c:v>
                </c:pt>
                <c:pt idx="6">
                  <c:v>88.0</c:v>
                </c:pt>
                <c:pt idx="7">
                  <c:v>90.0</c:v>
                </c:pt>
              </c:numCache>
            </c:numRef>
          </c:val>
        </c:ser>
        <c:dLbls>
          <c:showLegendKey val="0"/>
          <c:showVal val="0"/>
          <c:showCatName val="0"/>
          <c:showSerName val="0"/>
          <c:showPercent val="0"/>
          <c:showBubbleSize val="0"/>
        </c:dLbls>
        <c:gapWidth val="36"/>
        <c:overlap val="-63"/>
        <c:axId val="236579968"/>
        <c:axId val="261974736"/>
      </c:barChart>
      <c:catAx>
        <c:axId val="236579968"/>
        <c:scaling>
          <c:orientation val="minMax"/>
        </c:scaling>
        <c:delete val="1"/>
        <c:axPos val="l"/>
        <c:numFmt formatCode="General" sourceLinked="1"/>
        <c:majorTickMark val="none"/>
        <c:minorTickMark val="none"/>
        <c:tickLblPos val="nextTo"/>
        <c:crossAx val="261974736"/>
        <c:crosses val="autoZero"/>
        <c:auto val="1"/>
        <c:lblAlgn val="ctr"/>
        <c:lblOffset val="100"/>
        <c:noMultiLvlLbl val="0"/>
      </c:catAx>
      <c:valAx>
        <c:axId val="26197473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23657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Region 1</c:v>
                </c:pt>
                <c:pt idx="1">
                  <c:v>Region 2</c:v>
                </c:pt>
                <c:pt idx="2">
                  <c:v>Region 3</c:v>
                </c:pt>
                <c:pt idx="3">
                  <c:v>Region 4</c:v>
                </c:pt>
                <c:pt idx="4">
                  <c:v>Region 5</c:v>
                </c:pt>
                <c:pt idx="5">
                  <c:v>Region 6</c:v>
                </c:pt>
                <c:pt idx="6">
                  <c:v>Region 7</c:v>
                </c:pt>
                <c:pt idx="7">
                  <c:v>Region 8</c:v>
                </c:pt>
              </c:strCache>
            </c:strRef>
          </c:cat>
          <c:val>
            <c:numRef>
              <c:f>Sheet1!$B$2:$B$9</c:f>
              <c:numCache>
                <c:formatCode>General</c:formatCode>
                <c:ptCount val="8"/>
                <c:pt idx="0">
                  <c:v>-13.0</c:v>
                </c:pt>
                <c:pt idx="1">
                  <c:v>-24.0</c:v>
                </c:pt>
                <c:pt idx="2">
                  <c:v>-44.0</c:v>
                </c:pt>
                <c:pt idx="3">
                  <c:v>-33.0</c:v>
                </c:pt>
                <c:pt idx="4">
                  <c:v>-55.0</c:v>
                </c:pt>
                <c:pt idx="5">
                  <c:v>-33.0</c:v>
                </c:pt>
                <c:pt idx="6">
                  <c:v>-12.0</c:v>
                </c:pt>
                <c:pt idx="7">
                  <c:v>-10.0</c:v>
                </c:pt>
              </c:numCache>
            </c:numRef>
          </c:val>
        </c:ser>
        <c:dLbls>
          <c:showLegendKey val="0"/>
          <c:showVal val="0"/>
          <c:showCatName val="0"/>
          <c:showSerName val="0"/>
          <c:showPercent val="0"/>
          <c:showBubbleSize val="0"/>
        </c:dLbls>
        <c:gapWidth val="36"/>
        <c:overlap val="-63"/>
        <c:axId val="290211440"/>
        <c:axId val="290216496"/>
      </c:barChart>
      <c:catAx>
        <c:axId val="290211440"/>
        <c:scaling>
          <c:orientation val="minMax"/>
        </c:scaling>
        <c:delete val="1"/>
        <c:axPos val="l"/>
        <c:numFmt formatCode="General" sourceLinked="1"/>
        <c:majorTickMark val="none"/>
        <c:minorTickMark val="none"/>
        <c:tickLblPos val="nextTo"/>
        <c:crossAx val="290216496"/>
        <c:crosses val="autoZero"/>
        <c:auto val="1"/>
        <c:lblAlgn val="ctr"/>
        <c:lblOffset val="100"/>
        <c:noMultiLvlLbl val="0"/>
      </c:catAx>
      <c:valAx>
        <c:axId val="290216496"/>
        <c:scaling>
          <c:orientation val="minMax"/>
          <c:min val="-100.0"/>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29021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505924774409951"/>
          <c:w val="1.0"/>
          <c:h val="0.89881504511801"/>
        </c:manualLayout>
      </c:layout>
      <c:lineChart>
        <c:grouping val="standard"/>
        <c:varyColors val="0"/>
        <c:ser>
          <c:idx val="0"/>
          <c:order val="0"/>
          <c:tx>
            <c:strRef>
              <c:f>Sheet1!$B$1</c:f>
              <c:strCache>
                <c:ptCount val="1"/>
                <c:pt idx="0">
                  <c:v>Brand 1</c:v>
                </c:pt>
              </c:strCache>
            </c:strRef>
          </c:tx>
          <c:spPr>
            <a:ln w="57150" cap="rnd">
              <a:solidFill>
                <a:schemeClr val="accent4"/>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Sheet1!$B$2:$B$5</c:f>
              <c:numCache>
                <c:formatCode>0%</c:formatCode>
                <c:ptCount val="4"/>
                <c:pt idx="0">
                  <c:v>0.18</c:v>
                </c:pt>
                <c:pt idx="1">
                  <c:v>0.36</c:v>
                </c:pt>
                <c:pt idx="2">
                  <c:v>0.36</c:v>
                </c:pt>
                <c:pt idx="3">
                  <c:v>0.4</c:v>
                </c:pt>
              </c:numCache>
            </c:numRef>
          </c:val>
          <c:smooth val="0"/>
        </c:ser>
        <c:ser>
          <c:idx val="1"/>
          <c:order val="1"/>
          <c:tx>
            <c:strRef>
              <c:f>Sheet1!$C$1</c:f>
              <c:strCache>
                <c:ptCount val="1"/>
                <c:pt idx="0">
                  <c:v>Brand 2</c:v>
                </c:pt>
              </c:strCache>
            </c:strRef>
          </c:tx>
          <c:spPr>
            <a:ln w="28575" cap="rnd">
              <a:solidFill>
                <a:schemeClr val="bg1">
                  <a:lumMod val="50000"/>
                </a:schemeClr>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Sheet1!$C$2:$C$5</c:f>
              <c:numCache>
                <c:formatCode>0%</c:formatCode>
                <c:ptCount val="4"/>
                <c:pt idx="0">
                  <c:v>0.21</c:v>
                </c:pt>
                <c:pt idx="1">
                  <c:v>0.38</c:v>
                </c:pt>
                <c:pt idx="2">
                  <c:v>0.38</c:v>
                </c:pt>
                <c:pt idx="3">
                  <c:v>0.35</c:v>
                </c:pt>
              </c:numCache>
            </c:numRef>
          </c:val>
          <c:smooth val="0"/>
        </c:ser>
        <c:ser>
          <c:idx val="2"/>
          <c:order val="2"/>
          <c:tx>
            <c:strRef>
              <c:f>Sheet1!$D$1</c:f>
              <c:strCache>
                <c:ptCount val="1"/>
                <c:pt idx="0">
                  <c:v>Brand 3</c:v>
                </c:pt>
              </c:strCache>
            </c:strRef>
          </c:tx>
          <c:spPr>
            <a:ln w="28575" cap="rnd">
              <a:solidFill>
                <a:schemeClr val="bg2"/>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Sheet1!$D$2:$D$5</c:f>
              <c:numCache>
                <c:formatCode>0%</c:formatCode>
                <c:ptCount val="4"/>
                <c:pt idx="0">
                  <c:v>0.23</c:v>
                </c:pt>
                <c:pt idx="1">
                  <c:v>0.41</c:v>
                </c:pt>
                <c:pt idx="2">
                  <c:v>0.42</c:v>
                </c:pt>
                <c:pt idx="3">
                  <c:v>0.3</c:v>
                </c:pt>
              </c:numCache>
            </c:numRef>
          </c:val>
          <c:smooth val="0"/>
        </c:ser>
        <c:ser>
          <c:idx val="3"/>
          <c:order val="3"/>
          <c:tx>
            <c:strRef>
              <c:f>Sheet1!$E$1</c:f>
              <c:strCache>
                <c:ptCount val="1"/>
                <c:pt idx="0">
                  <c:v>Brand 4</c:v>
                </c:pt>
              </c:strCache>
            </c:strRef>
          </c:tx>
          <c:spPr>
            <a:ln w="57150" cap="rnd">
              <a:solidFill>
                <a:srgbClr val="009D96"/>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Sheet1!$E$2:$E$5</c:f>
              <c:numCache>
                <c:formatCode>0%</c:formatCode>
                <c:ptCount val="4"/>
                <c:pt idx="0">
                  <c:v>0.32</c:v>
                </c:pt>
                <c:pt idx="1">
                  <c:v>0.45</c:v>
                </c:pt>
                <c:pt idx="2">
                  <c:v>0.36</c:v>
                </c:pt>
                <c:pt idx="3">
                  <c:v>0.25</c:v>
                </c:pt>
              </c:numCache>
            </c:numRef>
          </c:val>
          <c:smooth val="0"/>
        </c:ser>
        <c:ser>
          <c:idx val="4"/>
          <c:order val="4"/>
          <c:tx>
            <c:strRef>
              <c:f>Sheet1!$F$1</c:f>
              <c:strCache>
                <c:ptCount val="1"/>
                <c:pt idx="0">
                  <c:v>Brand 5</c:v>
                </c:pt>
              </c:strCache>
            </c:strRef>
          </c:tx>
          <c:spPr>
            <a:ln w="28575" cap="rnd">
              <a:solidFill>
                <a:schemeClr val="bg2"/>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Sheet1!$F$2:$F$5</c:f>
              <c:numCache>
                <c:formatCode>0%</c:formatCode>
                <c:ptCount val="4"/>
                <c:pt idx="0">
                  <c:v>0.25</c:v>
                </c:pt>
                <c:pt idx="1">
                  <c:v>0.41</c:v>
                </c:pt>
                <c:pt idx="2">
                  <c:v>0.41</c:v>
                </c:pt>
                <c:pt idx="3">
                  <c:v>0.22</c:v>
                </c:pt>
              </c:numCache>
            </c:numRef>
          </c:val>
          <c:smooth val="0"/>
        </c:ser>
        <c:ser>
          <c:idx val="5"/>
          <c:order val="5"/>
          <c:tx>
            <c:strRef>
              <c:f>Sheet1!$G$1</c:f>
              <c:strCache>
                <c:ptCount val="1"/>
                <c:pt idx="0">
                  <c:v>Brand 6</c:v>
                </c:pt>
              </c:strCache>
            </c:strRef>
          </c:tx>
          <c:spPr>
            <a:ln w="28575" cap="rnd">
              <a:solidFill>
                <a:schemeClr val="bg2"/>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Sheet1!$G$2:$G$5</c:f>
              <c:numCache>
                <c:formatCode>0%</c:formatCode>
                <c:ptCount val="4"/>
                <c:pt idx="0">
                  <c:v>0.3</c:v>
                </c:pt>
                <c:pt idx="1">
                  <c:v>0.42</c:v>
                </c:pt>
                <c:pt idx="2">
                  <c:v>0.42</c:v>
                </c:pt>
                <c:pt idx="3">
                  <c:v>0.27</c:v>
                </c:pt>
              </c:numCache>
            </c:numRef>
          </c:val>
          <c:smooth val="0"/>
        </c:ser>
        <c:ser>
          <c:idx val="6"/>
          <c:order val="6"/>
          <c:tx>
            <c:strRef>
              <c:f>Sheet1!$H$1</c:f>
              <c:strCache>
                <c:ptCount val="1"/>
                <c:pt idx="0">
                  <c:v>Brand 7</c:v>
                </c:pt>
              </c:strCache>
            </c:strRef>
          </c:tx>
          <c:spPr>
            <a:ln w="28575" cap="rnd">
              <a:solidFill>
                <a:schemeClr val="bg2"/>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Sheet1!$H$2:$H$5</c:f>
              <c:numCache>
                <c:formatCode>0%</c:formatCode>
                <c:ptCount val="4"/>
                <c:pt idx="0">
                  <c:v>0.35</c:v>
                </c:pt>
                <c:pt idx="1">
                  <c:v>0.42</c:v>
                </c:pt>
                <c:pt idx="2">
                  <c:v>0.42</c:v>
                </c:pt>
                <c:pt idx="3">
                  <c:v>0.31</c:v>
                </c:pt>
              </c:numCache>
            </c:numRef>
          </c:val>
          <c:smooth val="0"/>
        </c:ser>
        <c:dLbls>
          <c:showLegendKey val="0"/>
          <c:showVal val="0"/>
          <c:showCatName val="0"/>
          <c:showSerName val="0"/>
          <c:showPercent val="0"/>
          <c:showBubbleSize val="0"/>
        </c:dLbls>
        <c:smooth val="0"/>
        <c:axId val="192668064"/>
        <c:axId val="192637984"/>
      </c:lineChart>
      <c:catAx>
        <c:axId val="192668064"/>
        <c:scaling>
          <c:orientation val="minMax"/>
        </c:scaling>
        <c:delete val="1"/>
        <c:axPos val="b"/>
        <c:numFmt formatCode="General" sourceLinked="1"/>
        <c:majorTickMark val="none"/>
        <c:minorTickMark val="none"/>
        <c:tickLblPos val="nextTo"/>
        <c:crossAx val="192637984"/>
        <c:crosses val="autoZero"/>
        <c:auto val="1"/>
        <c:lblAlgn val="ctr"/>
        <c:lblOffset val="100"/>
        <c:noMultiLvlLbl val="0"/>
      </c:catAx>
      <c:valAx>
        <c:axId val="192637984"/>
        <c:scaling>
          <c:orientation val="minMax"/>
          <c:min val="0.15"/>
        </c:scaling>
        <c:delete val="1"/>
        <c:axPos val="l"/>
        <c:majorTickMark val="none"/>
        <c:minorTickMark val="none"/>
        <c:tickLblPos val="nextTo"/>
        <c:crossAx val="192668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91797927226"/>
          <c:y val="0.100631700293752"/>
          <c:w val="0.75173639206417"/>
          <c:h val="0.592467191601046"/>
        </c:manualLayout>
      </c:layout>
      <c:lineChart>
        <c:grouping val="standard"/>
        <c:varyColors val="0"/>
        <c:ser>
          <c:idx val="0"/>
          <c:order val="0"/>
          <c:tx>
            <c:strRef>
              <c:f>Sheet1!$A$2</c:f>
              <c:strCache>
                <c:ptCount val="1"/>
                <c:pt idx="0">
                  <c:v>Future Hires</c:v>
                </c:pt>
              </c:strCache>
            </c:strRef>
          </c:tx>
          <c:spPr>
            <a:ln>
              <a:solidFill>
                <a:schemeClr val="accent1">
                  <a:lumMod val="60000"/>
                  <a:lumOff val="40000"/>
                </a:schemeClr>
              </a:solidFill>
            </a:ln>
          </c:spPr>
          <c:cat>
            <c:strRef>
              <c:f>Sheet1!$B$1:$E$1</c:f>
              <c:strCache>
                <c:ptCount val="4"/>
                <c:pt idx="0">
                  <c:v>2014</c:v>
                </c:pt>
                <c:pt idx="1">
                  <c:v>2015</c:v>
                </c:pt>
                <c:pt idx="2">
                  <c:v>2016</c:v>
                </c:pt>
                <c:pt idx="3">
                  <c:v>2017</c:v>
                </c:pt>
              </c:strCache>
            </c:strRef>
          </c:cat>
          <c:val>
            <c:numRef>
              <c:f>Sheet1!$B$2:$E$2</c:f>
            </c:numRef>
          </c:val>
          <c:smooth val="0"/>
          <c:extLst xmlns:c16r2="http://schemas.microsoft.com/office/drawing/2015/06/chart">
            <c:ext xmlns:c16="http://schemas.microsoft.com/office/drawing/2014/chart" uri="{C3380CC4-5D6E-409C-BE32-E72D297353CC}">
              <c16:uniqueId val="{00000000-4DE6-4DB6-9C8A-BA43B45EA31F}"/>
            </c:ext>
          </c:extLst>
        </c:ser>
        <c:ser>
          <c:idx val="4"/>
          <c:order val="1"/>
          <c:tx>
            <c:strRef>
              <c:f>Sheet1!$A$6</c:f>
              <c:strCache>
                <c:ptCount val="1"/>
                <c:pt idx="0">
                  <c:v>Brand 4</c:v>
                </c:pt>
              </c:strCache>
            </c:strRef>
          </c:tx>
          <c:spPr>
            <a:ln w="38100">
              <a:solidFill>
                <a:srgbClr val="01C3BB"/>
              </a:solidFill>
            </a:ln>
          </c:spPr>
          <c:marker>
            <c:symbol val="none"/>
          </c:marker>
          <c:cat>
            <c:strRef>
              <c:f>Sheet1!$B$1:$E$1</c:f>
              <c:strCache>
                <c:ptCount val="4"/>
                <c:pt idx="0">
                  <c:v>2014</c:v>
                </c:pt>
                <c:pt idx="1">
                  <c:v>2015</c:v>
                </c:pt>
                <c:pt idx="2">
                  <c:v>2016</c:v>
                </c:pt>
                <c:pt idx="3">
                  <c:v>2017</c:v>
                </c:pt>
              </c:strCache>
            </c:strRef>
          </c:cat>
          <c:val>
            <c:numRef>
              <c:f>Sheet1!$B$6:$E$6</c:f>
              <c:numCache>
                <c:formatCode>0%</c:formatCode>
                <c:ptCount val="4"/>
                <c:pt idx="0">
                  <c:v>0.41</c:v>
                </c:pt>
                <c:pt idx="1">
                  <c:v>0.42</c:v>
                </c:pt>
                <c:pt idx="2">
                  <c:v>0.42</c:v>
                </c:pt>
                <c:pt idx="3">
                  <c:v>0.48</c:v>
                </c:pt>
              </c:numCache>
            </c:numRef>
          </c:val>
          <c:smooth val="0"/>
          <c:extLst xmlns:c16r2="http://schemas.microsoft.com/office/drawing/2015/06/chart">
            <c:ext xmlns:c16="http://schemas.microsoft.com/office/drawing/2014/chart" uri="{C3380CC4-5D6E-409C-BE32-E72D297353CC}">
              <c16:uniqueId val="{00000002-AFF5-4E58-A603-436A4BDF5F5A}"/>
            </c:ext>
          </c:extLst>
        </c:ser>
        <c:dLbls>
          <c:showLegendKey val="0"/>
          <c:showVal val="0"/>
          <c:showCatName val="0"/>
          <c:showSerName val="0"/>
          <c:showPercent val="0"/>
          <c:showBubbleSize val="0"/>
        </c:dLbls>
        <c:smooth val="0"/>
        <c:axId val="211494240"/>
        <c:axId val="211498160"/>
      </c:lineChart>
      <c:catAx>
        <c:axId val="211494240"/>
        <c:scaling>
          <c:orientation val="minMax"/>
        </c:scaling>
        <c:delete val="1"/>
        <c:axPos val="b"/>
        <c:numFmt formatCode="General" sourceLinked="1"/>
        <c:majorTickMark val="out"/>
        <c:minorTickMark val="none"/>
        <c:tickLblPos val="nextTo"/>
        <c:crossAx val="211498160"/>
        <c:crosses val="autoZero"/>
        <c:auto val="1"/>
        <c:lblAlgn val="ctr"/>
        <c:lblOffset val="100"/>
        <c:noMultiLvlLbl val="0"/>
      </c:catAx>
      <c:valAx>
        <c:axId val="211498160"/>
        <c:scaling>
          <c:orientation val="minMax"/>
          <c:max val="0.6"/>
          <c:min val="0.0"/>
        </c:scaling>
        <c:delete val="1"/>
        <c:axPos val="l"/>
        <c:numFmt formatCode="0%" sourceLinked="1"/>
        <c:majorTickMark val="out"/>
        <c:minorTickMark val="none"/>
        <c:tickLblPos val="nextTo"/>
        <c:crossAx val="211494240"/>
        <c:crosses val="autoZero"/>
        <c:crossBetween val="between"/>
        <c:majorUnit val="0.2"/>
        <c:minorUnit val="0.05"/>
      </c:valAx>
    </c:plotArea>
    <c:plotVisOnly val="1"/>
    <c:dispBlanksAs val="gap"/>
    <c:showDLblsOverMax val="0"/>
  </c:chart>
  <c:txPr>
    <a:bodyPr/>
    <a:lstStyle/>
    <a:p>
      <a:pPr>
        <a:defRPr sz="1100"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91797927226"/>
          <c:y val="0.100631700293752"/>
          <c:w val="0.75173639206417"/>
          <c:h val="0.592467191601046"/>
        </c:manualLayout>
      </c:layout>
      <c:lineChart>
        <c:grouping val="standard"/>
        <c:varyColors val="0"/>
        <c:ser>
          <c:idx val="0"/>
          <c:order val="0"/>
          <c:tx>
            <c:strRef>
              <c:f>Sheet1!$A$2</c:f>
              <c:strCache>
                <c:ptCount val="1"/>
                <c:pt idx="0">
                  <c:v>Future Hires</c:v>
                </c:pt>
              </c:strCache>
            </c:strRef>
          </c:tx>
          <c:spPr>
            <a:ln>
              <a:solidFill>
                <a:schemeClr val="accent1">
                  <a:lumMod val="60000"/>
                  <a:lumOff val="40000"/>
                </a:schemeClr>
              </a:solidFill>
            </a:ln>
          </c:spPr>
          <c:cat>
            <c:strRef>
              <c:f>Sheet1!$B$1:$E$1</c:f>
              <c:strCache>
                <c:ptCount val="4"/>
                <c:pt idx="0">
                  <c:v>2014</c:v>
                </c:pt>
                <c:pt idx="1">
                  <c:v>2015</c:v>
                </c:pt>
                <c:pt idx="2">
                  <c:v>2016</c:v>
                </c:pt>
                <c:pt idx="3">
                  <c:v>2017</c:v>
                </c:pt>
              </c:strCache>
            </c:strRef>
          </c:cat>
          <c:val>
            <c:numRef>
              <c:f>Sheet1!$B$2:$E$2</c:f>
            </c:numRef>
          </c:val>
          <c:smooth val="0"/>
          <c:extLst xmlns:c16r2="http://schemas.microsoft.com/office/drawing/2015/06/chart">
            <c:ext xmlns:c16="http://schemas.microsoft.com/office/drawing/2014/chart" uri="{C3380CC4-5D6E-409C-BE32-E72D297353CC}">
              <c16:uniqueId val="{00000000-4DE6-4DB6-9C8A-BA43B45EA31F}"/>
            </c:ext>
          </c:extLst>
        </c:ser>
        <c:ser>
          <c:idx val="6"/>
          <c:order val="1"/>
          <c:tx>
            <c:strRef>
              <c:f>Sheet1!$A$8</c:f>
              <c:strCache>
                <c:ptCount val="1"/>
                <c:pt idx="0">
                  <c:v>Brand 6</c:v>
                </c:pt>
              </c:strCache>
            </c:strRef>
          </c:tx>
          <c:spPr>
            <a:ln w="38100">
              <a:solidFill>
                <a:srgbClr val="01C3BB"/>
              </a:solidFill>
            </a:ln>
          </c:spPr>
          <c:marker>
            <c:symbol val="none"/>
          </c:marker>
          <c:cat>
            <c:strRef>
              <c:f>Sheet1!$B$1:$E$1</c:f>
              <c:strCache>
                <c:ptCount val="4"/>
                <c:pt idx="0">
                  <c:v>2014</c:v>
                </c:pt>
                <c:pt idx="1">
                  <c:v>2015</c:v>
                </c:pt>
                <c:pt idx="2">
                  <c:v>2016</c:v>
                </c:pt>
                <c:pt idx="3">
                  <c:v>2017</c:v>
                </c:pt>
              </c:strCache>
            </c:strRef>
          </c:cat>
          <c:val>
            <c:numRef>
              <c:f>Sheet1!$B$8:$E$8</c:f>
              <c:numCache>
                <c:formatCode>0%</c:formatCode>
                <c:ptCount val="4"/>
                <c:pt idx="0">
                  <c:v>0.39</c:v>
                </c:pt>
                <c:pt idx="1">
                  <c:v>0.35</c:v>
                </c:pt>
                <c:pt idx="2">
                  <c:v>0.22</c:v>
                </c:pt>
                <c:pt idx="3">
                  <c:v>0.18</c:v>
                </c:pt>
              </c:numCache>
            </c:numRef>
          </c:val>
          <c:smooth val="0"/>
        </c:ser>
        <c:dLbls>
          <c:showLegendKey val="0"/>
          <c:showVal val="0"/>
          <c:showCatName val="0"/>
          <c:showSerName val="0"/>
          <c:showPercent val="0"/>
          <c:showBubbleSize val="0"/>
        </c:dLbls>
        <c:smooth val="0"/>
        <c:axId val="211422352"/>
        <c:axId val="211408592"/>
      </c:lineChart>
      <c:catAx>
        <c:axId val="211422352"/>
        <c:scaling>
          <c:orientation val="minMax"/>
        </c:scaling>
        <c:delete val="1"/>
        <c:axPos val="b"/>
        <c:numFmt formatCode="General" sourceLinked="1"/>
        <c:majorTickMark val="out"/>
        <c:minorTickMark val="none"/>
        <c:tickLblPos val="nextTo"/>
        <c:crossAx val="211408592"/>
        <c:crosses val="autoZero"/>
        <c:auto val="1"/>
        <c:lblAlgn val="ctr"/>
        <c:lblOffset val="100"/>
        <c:noMultiLvlLbl val="0"/>
      </c:catAx>
      <c:valAx>
        <c:axId val="211408592"/>
        <c:scaling>
          <c:orientation val="minMax"/>
          <c:max val="0.6"/>
          <c:min val="0.0"/>
        </c:scaling>
        <c:delete val="1"/>
        <c:axPos val="l"/>
        <c:numFmt formatCode="0%" sourceLinked="1"/>
        <c:majorTickMark val="out"/>
        <c:minorTickMark val="none"/>
        <c:tickLblPos val="nextTo"/>
        <c:crossAx val="211422352"/>
        <c:crosses val="autoZero"/>
        <c:crossBetween val="between"/>
        <c:majorUnit val="0.2"/>
        <c:minorUnit val="0.05"/>
      </c:valAx>
    </c:plotArea>
    <c:plotVisOnly val="1"/>
    <c:dispBlanksAs val="gap"/>
    <c:showDLblsOverMax val="0"/>
  </c:chart>
  <c:txPr>
    <a:bodyPr/>
    <a:lstStyle/>
    <a:p>
      <a:pPr>
        <a:defRPr sz="1100" b="1"/>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91797927226"/>
          <c:y val="0.100631700293752"/>
          <c:w val="0.75173639206417"/>
          <c:h val="0.592467191601046"/>
        </c:manualLayout>
      </c:layout>
      <c:lineChart>
        <c:grouping val="standard"/>
        <c:varyColors val="0"/>
        <c:ser>
          <c:idx val="0"/>
          <c:order val="0"/>
          <c:tx>
            <c:strRef>
              <c:f>Sheet1!$A$2</c:f>
              <c:strCache>
                <c:ptCount val="1"/>
                <c:pt idx="0">
                  <c:v>Future Hires</c:v>
                </c:pt>
              </c:strCache>
            </c:strRef>
          </c:tx>
          <c:spPr>
            <a:ln>
              <a:solidFill>
                <a:schemeClr val="accent1">
                  <a:lumMod val="60000"/>
                  <a:lumOff val="40000"/>
                </a:schemeClr>
              </a:solidFill>
            </a:ln>
          </c:spPr>
          <c:cat>
            <c:strRef>
              <c:f>Sheet1!$B$1:$E$1</c:f>
              <c:strCache>
                <c:ptCount val="4"/>
                <c:pt idx="0">
                  <c:v>2014</c:v>
                </c:pt>
                <c:pt idx="1">
                  <c:v>2015</c:v>
                </c:pt>
                <c:pt idx="2">
                  <c:v>2016</c:v>
                </c:pt>
                <c:pt idx="3">
                  <c:v>2017</c:v>
                </c:pt>
              </c:strCache>
            </c:strRef>
          </c:cat>
          <c:val>
            <c:numRef>
              <c:f>Sheet1!$B$2:$E$2</c:f>
            </c:numRef>
          </c:val>
          <c:smooth val="0"/>
          <c:extLst xmlns:c16r2="http://schemas.microsoft.com/office/drawing/2015/06/chart">
            <c:ext xmlns:c16="http://schemas.microsoft.com/office/drawing/2014/chart" uri="{C3380CC4-5D6E-409C-BE32-E72D297353CC}">
              <c16:uniqueId val="{00000000-4DE6-4DB6-9C8A-BA43B45EA31F}"/>
            </c:ext>
          </c:extLst>
        </c:ser>
        <c:ser>
          <c:idx val="5"/>
          <c:order val="1"/>
          <c:tx>
            <c:strRef>
              <c:f>Sheet1!$A$7</c:f>
              <c:strCache>
                <c:ptCount val="1"/>
                <c:pt idx="0">
                  <c:v>Brand 5</c:v>
                </c:pt>
              </c:strCache>
            </c:strRef>
          </c:tx>
          <c:spPr>
            <a:ln w="38100">
              <a:solidFill>
                <a:srgbClr val="01C3BB"/>
              </a:solidFill>
            </a:ln>
          </c:spPr>
          <c:marker>
            <c:symbol val="none"/>
          </c:marker>
          <c:cat>
            <c:strRef>
              <c:f>Sheet1!$B$1:$E$1</c:f>
              <c:strCache>
                <c:ptCount val="4"/>
                <c:pt idx="0">
                  <c:v>2014</c:v>
                </c:pt>
                <c:pt idx="1">
                  <c:v>2015</c:v>
                </c:pt>
                <c:pt idx="2">
                  <c:v>2016</c:v>
                </c:pt>
                <c:pt idx="3">
                  <c:v>2017</c:v>
                </c:pt>
              </c:strCache>
            </c:strRef>
          </c:cat>
          <c:val>
            <c:numRef>
              <c:f>Sheet1!$B$7:$E$7</c:f>
              <c:numCache>
                <c:formatCode>0%</c:formatCode>
                <c:ptCount val="4"/>
                <c:pt idx="0">
                  <c:v>0.22</c:v>
                </c:pt>
                <c:pt idx="1">
                  <c:v>0.27</c:v>
                </c:pt>
                <c:pt idx="2">
                  <c:v>0.31</c:v>
                </c:pt>
                <c:pt idx="3">
                  <c:v>0.38</c:v>
                </c:pt>
              </c:numCache>
            </c:numRef>
          </c:val>
          <c:smooth val="0"/>
        </c:ser>
        <c:dLbls>
          <c:showLegendKey val="0"/>
          <c:showVal val="0"/>
          <c:showCatName val="0"/>
          <c:showSerName val="0"/>
          <c:showPercent val="0"/>
          <c:showBubbleSize val="0"/>
        </c:dLbls>
        <c:smooth val="0"/>
        <c:axId val="211366624"/>
        <c:axId val="211359360"/>
      </c:lineChart>
      <c:catAx>
        <c:axId val="211366624"/>
        <c:scaling>
          <c:orientation val="minMax"/>
        </c:scaling>
        <c:delete val="1"/>
        <c:axPos val="b"/>
        <c:numFmt formatCode="General" sourceLinked="1"/>
        <c:majorTickMark val="out"/>
        <c:minorTickMark val="none"/>
        <c:tickLblPos val="nextTo"/>
        <c:crossAx val="211359360"/>
        <c:crosses val="autoZero"/>
        <c:auto val="1"/>
        <c:lblAlgn val="ctr"/>
        <c:lblOffset val="100"/>
        <c:noMultiLvlLbl val="0"/>
      </c:catAx>
      <c:valAx>
        <c:axId val="211359360"/>
        <c:scaling>
          <c:orientation val="minMax"/>
          <c:max val="0.6"/>
          <c:min val="0.0"/>
        </c:scaling>
        <c:delete val="1"/>
        <c:axPos val="l"/>
        <c:numFmt formatCode="0%" sourceLinked="1"/>
        <c:majorTickMark val="out"/>
        <c:minorTickMark val="none"/>
        <c:tickLblPos val="nextTo"/>
        <c:crossAx val="211366624"/>
        <c:crosses val="autoZero"/>
        <c:crossBetween val="between"/>
        <c:majorUnit val="0.2"/>
        <c:minorUnit val="0.05"/>
      </c:valAx>
    </c:plotArea>
    <c:plotVisOnly val="1"/>
    <c:dispBlanksAs val="gap"/>
    <c:showDLblsOverMax val="0"/>
  </c:chart>
  <c:txPr>
    <a:bodyPr/>
    <a:lstStyle/>
    <a:p>
      <a:pPr>
        <a:defRPr sz="1100" b="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91797927226"/>
          <c:y val="0.100631700293752"/>
          <c:w val="0.75173639206417"/>
          <c:h val="0.592467191601046"/>
        </c:manualLayout>
      </c:layout>
      <c:lineChart>
        <c:grouping val="standard"/>
        <c:varyColors val="0"/>
        <c:ser>
          <c:idx val="0"/>
          <c:order val="0"/>
          <c:tx>
            <c:strRef>
              <c:f>Sheet1!$A$2</c:f>
              <c:strCache>
                <c:ptCount val="1"/>
                <c:pt idx="0">
                  <c:v>Future Hires</c:v>
                </c:pt>
              </c:strCache>
            </c:strRef>
          </c:tx>
          <c:spPr>
            <a:ln>
              <a:solidFill>
                <a:schemeClr val="accent1">
                  <a:lumMod val="60000"/>
                  <a:lumOff val="40000"/>
                </a:schemeClr>
              </a:solidFill>
            </a:ln>
          </c:spPr>
          <c:cat>
            <c:strRef>
              <c:f>Sheet1!$B$1:$E$1</c:f>
              <c:strCache>
                <c:ptCount val="4"/>
                <c:pt idx="0">
                  <c:v>2014</c:v>
                </c:pt>
                <c:pt idx="1">
                  <c:v>2015</c:v>
                </c:pt>
                <c:pt idx="2">
                  <c:v>2016</c:v>
                </c:pt>
                <c:pt idx="3">
                  <c:v>2017</c:v>
                </c:pt>
              </c:strCache>
            </c:strRef>
          </c:cat>
          <c:val>
            <c:numRef>
              <c:f>Sheet1!$B$2:$E$2</c:f>
            </c:numRef>
          </c:val>
          <c:smooth val="0"/>
          <c:extLst xmlns:c16r2="http://schemas.microsoft.com/office/drawing/2015/06/chart">
            <c:ext xmlns:c16="http://schemas.microsoft.com/office/drawing/2014/chart" uri="{C3380CC4-5D6E-409C-BE32-E72D297353CC}">
              <c16:uniqueId val="{00000000-4DE6-4DB6-9C8A-BA43B45EA31F}"/>
            </c:ext>
          </c:extLst>
        </c:ser>
        <c:ser>
          <c:idx val="1"/>
          <c:order val="1"/>
          <c:tx>
            <c:strRef>
              <c:f>Sheet1!$A$3</c:f>
              <c:strCache>
                <c:ptCount val="1"/>
                <c:pt idx="0">
                  <c:v>Brand 1</c:v>
                </c:pt>
              </c:strCache>
            </c:strRef>
          </c:tx>
          <c:spPr>
            <a:ln w="38100">
              <a:solidFill>
                <a:srgbClr val="01C3BB"/>
              </a:solidFill>
            </a:ln>
          </c:spPr>
          <c:marker>
            <c:symbol val="none"/>
          </c:marker>
          <c:cat>
            <c:strRef>
              <c:f>Sheet1!$B$1:$E$1</c:f>
              <c:strCache>
                <c:ptCount val="4"/>
                <c:pt idx="0">
                  <c:v>2014</c:v>
                </c:pt>
                <c:pt idx="1">
                  <c:v>2015</c:v>
                </c:pt>
                <c:pt idx="2">
                  <c:v>2016</c:v>
                </c:pt>
                <c:pt idx="3">
                  <c:v>2017</c:v>
                </c:pt>
              </c:strCache>
            </c:strRef>
          </c:cat>
          <c:val>
            <c:numRef>
              <c:f>Sheet1!$B$3:$E$3</c:f>
              <c:numCache>
                <c:formatCode>0%</c:formatCode>
                <c:ptCount val="4"/>
                <c:pt idx="0">
                  <c:v>0.18</c:v>
                </c:pt>
                <c:pt idx="1">
                  <c:v>0.21</c:v>
                </c:pt>
                <c:pt idx="2">
                  <c:v>0.23</c:v>
                </c:pt>
                <c:pt idx="3">
                  <c:v>0.32</c:v>
                </c:pt>
              </c:numCache>
            </c:numRef>
          </c:val>
          <c:smooth val="0"/>
          <c:extLst xmlns:c16r2="http://schemas.microsoft.com/office/drawing/2015/06/chart">
            <c:ext xmlns:c16="http://schemas.microsoft.com/office/drawing/2014/chart" uri="{C3380CC4-5D6E-409C-BE32-E72D297353CC}">
              <c16:uniqueId val="{00000001-4DE6-4DB6-9C8A-BA43B45EA31F}"/>
            </c:ext>
          </c:extLst>
        </c:ser>
        <c:dLbls>
          <c:showLegendKey val="0"/>
          <c:showVal val="0"/>
          <c:showCatName val="0"/>
          <c:showSerName val="0"/>
          <c:showPercent val="0"/>
          <c:showBubbleSize val="0"/>
        </c:dLbls>
        <c:smooth val="0"/>
        <c:axId val="211303984"/>
        <c:axId val="211307904"/>
      </c:lineChart>
      <c:catAx>
        <c:axId val="211303984"/>
        <c:scaling>
          <c:orientation val="minMax"/>
        </c:scaling>
        <c:delete val="1"/>
        <c:axPos val="b"/>
        <c:numFmt formatCode="General" sourceLinked="1"/>
        <c:majorTickMark val="out"/>
        <c:minorTickMark val="none"/>
        <c:tickLblPos val="nextTo"/>
        <c:crossAx val="211307904"/>
        <c:crosses val="autoZero"/>
        <c:auto val="1"/>
        <c:lblAlgn val="ctr"/>
        <c:lblOffset val="100"/>
        <c:noMultiLvlLbl val="0"/>
      </c:catAx>
      <c:valAx>
        <c:axId val="211307904"/>
        <c:scaling>
          <c:orientation val="minMax"/>
          <c:max val="0.6"/>
          <c:min val="0.0"/>
        </c:scaling>
        <c:delete val="1"/>
        <c:axPos val="l"/>
        <c:numFmt formatCode="0%" sourceLinked="1"/>
        <c:majorTickMark val="out"/>
        <c:minorTickMark val="none"/>
        <c:tickLblPos val="nextTo"/>
        <c:crossAx val="211303984"/>
        <c:crosses val="autoZero"/>
        <c:crossBetween val="between"/>
        <c:majorUnit val="0.2"/>
        <c:minorUnit val="0.05"/>
      </c:valAx>
    </c:plotArea>
    <c:plotVisOnly val="1"/>
    <c:dispBlanksAs val="gap"/>
    <c:showDLblsOverMax val="0"/>
  </c:chart>
  <c:txPr>
    <a:bodyPr/>
    <a:lstStyle/>
    <a:p>
      <a:pPr>
        <a:defRPr sz="11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712291258699978"/>
          <c:y val="0.0505924774409951"/>
          <c:w val="0.985754174826"/>
          <c:h val="0.89881504511801"/>
        </c:manualLayout>
      </c:layout>
      <c:lineChart>
        <c:grouping val="standard"/>
        <c:varyColors val="0"/>
        <c:ser>
          <c:idx val="0"/>
          <c:order val="0"/>
          <c:tx>
            <c:strRef>
              <c:f>Sheet1!$B$1</c:f>
              <c:strCache>
                <c:ptCount val="1"/>
                <c:pt idx="0">
                  <c:v>Brand 1</c:v>
                </c:pt>
              </c:strCache>
            </c:strRef>
          </c:tx>
          <c:spPr>
            <a:ln w="57150" cap="rnd">
              <a:solidFill>
                <a:schemeClr val="accent4"/>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Sheet1!$B$2:$B$5</c:f>
              <c:numCache>
                <c:formatCode>0%</c:formatCode>
                <c:ptCount val="4"/>
                <c:pt idx="0">
                  <c:v>0.18</c:v>
                </c:pt>
                <c:pt idx="1">
                  <c:v>0.36</c:v>
                </c:pt>
                <c:pt idx="2">
                  <c:v>0.36</c:v>
                </c:pt>
                <c:pt idx="3">
                  <c:v>0.4</c:v>
                </c:pt>
              </c:numCache>
            </c:numRef>
          </c:val>
          <c:smooth val="0"/>
        </c:ser>
        <c:ser>
          <c:idx val="1"/>
          <c:order val="1"/>
          <c:tx>
            <c:strRef>
              <c:f>Sheet1!$C$1</c:f>
              <c:strCache>
                <c:ptCount val="1"/>
                <c:pt idx="0">
                  <c:v>Brand 2</c:v>
                </c:pt>
              </c:strCache>
            </c:strRef>
          </c:tx>
          <c:spPr>
            <a:ln w="28575" cap="rnd">
              <a:solidFill>
                <a:schemeClr val="bg1">
                  <a:lumMod val="50000"/>
                </a:schemeClr>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Sheet1!$C$2:$C$5</c:f>
              <c:numCache>
                <c:formatCode>0%</c:formatCode>
                <c:ptCount val="4"/>
                <c:pt idx="0">
                  <c:v>0.21</c:v>
                </c:pt>
                <c:pt idx="1">
                  <c:v>0.38</c:v>
                </c:pt>
                <c:pt idx="2">
                  <c:v>0.38</c:v>
                </c:pt>
                <c:pt idx="3">
                  <c:v>0.35</c:v>
                </c:pt>
              </c:numCache>
            </c:numRef>
          </c:val>
          <c:smooth val="0"/>
        </c:ser>
        <c:ser>
          <c:idx val="2"/>
          <c:order val="2"/>
          <c:tx>
            <c:strRef>
              <c:f>Sheet1!$D$1</c:f>
              <c:strCache>
                <c:ptCount val="1"/>
                <c:pt idx="0">
                  <c:v>Brand 3</c:v>
                </c:pt>
              </c:strCache>
            </c:strRef>
          </c:tx>
          <c:spPr>
            <a:ln w="28575" cap="rnd">
              <a:solidFill>
                <a:schemeClr val="bg2"/>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Sheet1!$D$2:$D$5</c:f>
              <c:numCache>
                <c:formatCode>0%</c:formatCode>
                <c:ptCount val="4"/>
                <c:pt idx="0">
                  <c:v>0.23</c:v>
                </c:pt>
                <c:pt idx="1">
                  <c:v>0.41</c:v>
                </c:pt>
                <c:pt idx="2">
                  <c:v>0.42</c:v>
                </c:pt>
                <c:pt idx="3">
                  <c:v>0.3</c:v>
                </c:pt>
              </c:numCache>
            </c:numRef>
          </c:val>
          <c:smooth val="0"/>
        </c:ser>
        <c:ser>
          <c:idx val="3"/>
          <c:order val="3"/>
          <c:tx>
            <c:strRef>
              <c:f>Sheet1!$E$1</c:f>
              <c:strCache>
                <c:ptCount val="1"/>
                <c:pt idx="0">
                  <c:v>Brand 4</c:v>
                </c:pt>
              </c:strCache>
            </c:strRef>
          </c:tx>
          <c:spPr>
            <a:ln w="57150" cap="rnd">
              <a:solidFill>
                <a:srgbClr val="009D96"/>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Sheet1!$E$2:$E$5</c:f>
              <c:numCache>
                <c:formatCode>0%</c:formatCode>
                <c:ptCount val="4"/>
                <c:pt idx="0">
                  <c:v>0.32</c:v>
                </c:pt>
                <c:pt idx="1">
                  <c:v>0.45</c:v>
                </c:pt>
                <c:pt idx="2">
                  <c:v>0.36</c:v>
                </c:pt>
                <c:pt idx="3">
                  <c:v>0.25</c:v>
                </c:pt>
              </c:numCache>
            </c:numRef>
          </c:val>
          <c:smooth val="0"/>
        </c:ser>
        <c:ser>
          <c:idx val="4"/>
          <c:order val="4"/>
          <c:tx>
            <c:strRef>
              <c:f>Sheet1!$F$1</c:f>
              <c:strCache>
                <c:ptCount val="1"/>
                <c:pt idx="0">
                  <c:v>Brand 5</c:v>
                </c:pt>
              </c:strCache>
            </c:strRef>
          </c:tx>
          <c:spPr>
            <a:ln w="28575" cap="rnd">
              <a:solidFill>
                <a:schemeClr val="bg2"/>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Sheet1!$F$2:$F$5</c:f>
              <c:numCache>
                <c:formatCode>0%</c:formatCode>
                <c:ptCount val="4"/>
                <c:pt idx="0">
                  <c:v>0.25</c:v>
                </c:pt>
                <c:pt idx="1">
                  <c:v>0.41</c:v>
                </c:pt>
                <c:pt idx="2">
                  <c:v>0.41</c:v>
                </c:pt>
                <c:pt idx="3">
                  <c:v>0.22</c:v>
                </c:pt>
              </c:numCache>
            </c:numRef>
          </c:val>
          <c:smooth val="0"/>
        </c:ser>
        <c:ser>
          <c:idx val="5"/>
          <c:order val="5"/>
          <c:tx>
            <c:strRef>
              <c:f>Sheet1!$G$1</c:f>
              <c:strCache>
                <c:ptCount val="1"/>
                <c:pt idx="0">
                  <c:v>Brand 6</c:v>
                </c:pt>
              </c:strCache>
            </c:strRef>
          </c:tx>
          <c:spPr>
            <a:ln w="28575" cap="rnd">
              <a:solidFill>
                <a:schemeClr val="bg2"/>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Sheet1!$G$2:$G$5</c:f>
              <c:numCache>
                <c:formatCode>0%</c:formatCode>
                <c:ptCount val="4"/>
                <c:pt idx="0">
                  <c:v>0.3</c:v>
                </c:pt>
                <c:pt idx="1">
                  <c:v>0.42</c:v>
                </c:pt>
                <c:pt idx="2">
                  <c:v>0.42</c:v>
                </c:pt>
                <c:pt idx="3">
                  <c:v>0.27</c:v>
                </c:pt>
              </c:numCache>
            </c:numRef>
          </c:val>
          <c:smooth val="0"/>
        </c:ser>
        <c:ser>
          <c:idx val="6"/>
          <c:order val="6"/>
          <c:tx>
            <c:strRef>
              <c:f>Sheet1!$H$1</c:f>
              <c:strCache>
                <c:ptCount val="1"/>
                <c:pt idx="0">
                  <c:v>Brand 7</c:v>
                </c:pt>
              </c:strCache>
            </c:strRef>
          </c:tx>
          <c:spPr>
            <a:ln w="28575" cap="rnd">
              <a:solidFill>
                <a:schemeClr val="bg2"/>
              </a:solidFill>
              <a:round/>
            </a:ln>
            <a:effectLst/>
          </c:spPr>
          <c:marker>
            <c:symbol val="none"/>
          </c:marker>
          <c:cat>
            <c:numRef>
              <c:f>Sheet1!$A$2:$A$5</c:f>
              <c:numCache>
                <c:formatCode>General</c:formatCode>
                <c:ptCount val="4"/>
                <c:pt idx="0">
                  <c:v>2014.0</c:v>
                </c:pt>
                <c:pt idx="1">
                  <c:v>2015.0</c:v>
                </c:pt>
                <c:pt idx="2">
                  <c:v>2016.0</c:v>
                </c:pt>
                <c:pt idx="3">
                  <c:v>2017.0</c:v>
                </c:pt>
              </c:numCache>
            </c:numRef>
          </c:cat>
          <c:val>
            <c:numRef>
              <c:f>Sheet1!$H$2:$H$5</c:f>
              <c:numCache>
                <c:formatCode>0%</c:formatCode>
                <c:ptCount val="4"/>
                <c:pt idx="0">
                  <c:v>0.35</c:v>
                </c:pt>
                <c:pt idx="1">
                  <c:v>0.42</c:v>
                </c:pt>
                <c:pt idx="2">
                  <c:v>0.42</c:v>
                </c:pt>
                <c:pt idx="3">
                  <c:v>0.31</c:v>
                </c:pt>
              </c:numCache>
            </c:numRef>
          </c:val>
          <c:smooth val="0"/>
        </c:ser>
        <c:dLbls>
          <c:showLegendKey val="0"/>
          <c:showVal val="0"/>
          <c:showCatName val="0"/>
          <c:showSerName val="0"/>
          <c:showPercent val="0"/>
          <c:showBubbleSize val="0"/>
        </c:dLbls>
        <c:smooth val="0"/>
        <c:axId val="588737504"/>
        <c:axId val="241310560"/>
      </c:lineChart>
      <c:catAx>
        <c:axId val="588737504"/>
        <c:scaling>
          <c:orientation val="minMax"/>
        </c:scaling>
        <c:delete val="1"/>
        <c:axPos val="b"/>
        <c:numFmt formatCode="General" sourceLinked="1"/>
        <c:majorTickMark val="none"/>
        <c:minorTickMark val="none"/>
        <c:tickLblPos val="nextTo"/>
        <c:crossAx val="241310560"/>
        <c:crosses val="autoZero"/>
        <c:auto val="1"/>
        <c:lblAlgn val="ctr"/>
        <c:lblOffset val="100"/>
        <c:noMultiLvlLbl val="0"/>
      </c:catAx>
      <c:valAx>
        <c:axId val="241310560"/>
        <c:scaling>
          <c:orientation val="minMax"/>
          <c:min val="0.15"/>
        </c:scaling>
        <c:delete val="1"/>
        <c:axPos val="l"/>
        <c:majorTickMark val="none"/>
        <c:minorTickMark val="none"/>
        <c:tickLblPos val="nextTo"/>
        <c:crossAx val="58873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91797927226"/>
          <c:y val="0.100631700293752"/>
          <c:w val="0.75173639206417"/>
          <c:h val="0.592467191601046"/>
        </c:manualLayout>
      </c:layout>
      <c:lineChart>
        <c:grouping val="standard"/>
        <c:varyColors val="0"/>
        <c:ser>
          <c:idx val="0"/>
          <c:order val="0"/>
          <c:tx>
            <c:strRef>
              <c:f>Sheet1!$A$2</c:f>
              <c:strCache>
                <c:ptCount val="1"/>
                <c:pt idx="0">
                  <c:v>Future Hires</c:v>
                </c:pt>
              </c:strCache>
            </c:strRef>
          </c:tx>
          <c:spPr>
            <a:ln>
              <a:solidFill>
                <a:schemeClr val="accent1">
                  <a:lumMod val="60000"/>
                  <a:lumOff val="40000"/>
                </a:schemeClr>
              </a:solidFill>
            </a:ln>
          </c:spPr>
          <c:cat>
            <c:strRef>
              <c:f>Sheet1!$B$1:$E$1</c:f>
              <c:strCache>
                <c:ptCount val="4"/>
                <c:pt idx="0">
                  <c:v>2014</c:v>
                </c:pt>
                <c:pt idx="1">
                  <c:v>2015</c:v>
                </c:pt>
                <c:pt idx="2">
                  <c:v>2016</c:v>
                </c:pt>
                <c:pt idx="3">
                  <c:v>2017</c:v>
                </c:pt>
              </c:strCache>
            </c:strRef>
          </c:cat>
          <c:val>
            <c:numRef>
              <c:f>Sheet1!$B$2:$E$2</c:f>
            </c:numRef>
          </c:val>
          <c:smooth val="0"/>
          <c:extLst xmlns:c16r2="http://schemas.microsoft.com/office/drawing/2015/06/chart">
            <c:ext xmlns:c16="http://schemas.microsoft.com/office/drawing/2014/chart" uri="{C3380CC4-5D6E-409C-BE32-E72D297353CC}">
              <c16:uniqueId val="{00000000-4DE6-4DB6-9C8A-BA43B45EA31F}"/>
            </c:ext>
          </c:extLst>
        </c:ser>
        <c:ser>
          <c:idx val="3"/>
          <c:order val="1"/>
          <c:tx>
            <c:strRef>
              <c:f>Sheet1!$A$5</c:f>
              <c:strCache>
                <c:ptCount val="1"/>
                <c:pt idx="0">
                  <c:v>Brand 3</c:v>
                </c:pt>
              </c:strCache>
            </c:strRef>
          </c:tx>
          <c:spPr>
            <a:ln w="38100">
              <a:solidFill>
                <a:srgbClr val="01C3BB"/>
              </a:solidFill>
            </a:ln>
          </c:spPr>
          <c:marker>
            <c:symbol val="none"/>
          </c:marker>
          <c:dPt>
            <c:idx val="3"/>
            <c:bubble3D val="0"/>
          </c:dPt>
          <c:cat>
            <c:strRef>
              <c:f>Sheet1!$B$1:$E$1</c:f>
              <c:strCache>
                <c:ptCount val="4"/>
                <c:pt idx="0">
                  <c:v>2014</c:v>
                </c:pt>
                <c:pt idx="1">
                  <c:v>2015</c:v>
                </c:pt>
                <c:pt idx="2">
                  <c:v>2016</c:v>
                </c:pt>
                <c:pt idx="3">
                  <c:v>2017</c:v>
                </c:pt>
              </c:strCache>
            </c:strRef>
          </c:cat>
          <c:val>
            <c:numRef>
              <c:f>Sheet1!$B$5:$E$5</c:f>
              <c:numCache>
                <c:formatCode>0%</c:formatCode>
                <c:ptCount val="4"/>
                <c:pt idx="0">
                  <c:v>0.31</c:v>
                </c:pt>
                <c:pt idx="1">
                  <c:v>0.35</c:v>
                </c:pt>
                <c:pt idx="2">
                  <c:v>0.42</c:v>
                </c:pt>
                <c:pt idx="3">
                  <c:v>0.36</c:v>
                </c:pt>
              </c:numCache>
            </c:numRef>
          </c:val>
          <c:smooth val="0"/>
          <c:extLst xmlns:c16r2="http://schemas.microsoft.com/office/drawing/2015/06/chart">
            <c:ext xmlns:c16="http://schemas.microsoft.com/office/drawing/2014/chart" uri="{C3380CC4-5D6E-409C-BE32-E72D297353CC}">
              <c16:uniqueId val="{00000001-AFF5-4E58-A603-436A4BDF5F5A}"/>
            </c:ext>
          </c:extLst>
        </c:ser>
        <c:dLbls>
          <c:showLegendKey val="0"/>
          <c:showVal val="0"/>
          <c:showCatName val="0"/>
          <c:showSerName val="0"/>
          <c:showPercent val="0"/>
          <c:showBubbleSize val="0"/>
        </c:dLbls>
        <c:smooth val="0"/>
        <c:axId val="264584448"/>
        <c:axId val="264588368"/>
      </c:lineChart>
      <c:catAx>
        <c:axId val="264584448"/>
        <c:scaling>
          <c:orientation val="minMax"/>
        </c:scaling>
        <c:delete val="1"/>
        <c:axPos val="b"/>
        <c:numFmt formatCode="General" sourceLinked="1"/>
        <c:majorTickMark val="out"/>
        <c:minorTickMark val="none"/>
        <c:tickLblPos val="nextTo"/>
        <c:crossAx val="264588368"/>
        <c:crosses val="autoZero"/>
        <c:auto val="1"/>
        <c:lblAlgn val="ctr"/>
        <c:lblOffset val="100"/>
        <c:noMultiLvlLbl val="0"/>
      </c:catAx>
      <c:valAx>
        <c:axId val="264588368"/>
        <c:scaling>
          <c:orientation val="minMax"/>
          <c:max val="0.6"/>
          <c:min val="0.0"/>
        </c:scaling>
        <c:delete val="1"/>
        <c:axPos val="l"/>
        <c:numFmt formatCode="0%" sourceLinked="1"/>
        <c:majorTickMark val="out"/>
        <c:minorTickMark val="none"/>
        <c:tickLblPos val="nextTo"/>
        <c:crossAx val="264584448"/>
        <c:crosses val="autoZero"/>
        <c:crossBetween val="between"/>
        <c:majorUnit val="0.2"/>
        <c:minorUnit val="0.05"/>
      </c:valAx>
    </c:plotArea>
    <c:plotVisOnly val="1"/>
    <c:dispBlanksAs val="gap"/>
    <c:showDLblsOverMax val="0"/>
  </c:chart>
  <c:txPr>
    <a:bodyPr/>
    <a:lstStyle/>
    <a:p>
      <a:pPr>
        <a:defRPr sz="1100" b="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791797927226"/>
          <c:y val="0.100631700293752"/>
          <c:w val="0.75173639206417"/>
          <c:h val="0.592467191601046"/>
        </c:manualLayout>
      </c:layout>
      <c:lineChart>
        <c:grouping val="standard"/>
        <c:varyColors val="0"/>
        <c:ser>
          <c:idx val="0"/>
          <c:order val="0"/>
          <c:tx>
            <c:strRef>
              <c:f>Sheet1!$A$2</c:f>
              <c:strCache>
                <c:ptCount val="1"/>
                <c:pt idx="0">
                  <c:v>Future Hires</c:v>
                </c:pt>
              </c:strCache>
            </c:strRef>
          </c:tx>
          <c:spPr>
            <a:ln>
              <a:solidFill>
                <a:schemeClr val="accent1">
                  <a:lumMod val="60000"/>
                  <a:lumOff val="40000"/>
                </a:schemeClr>
              </a:solidFill>
            </a:ln>
          </c:spPr>
          <c:cat>
            <c:strRef>
              <c:f>Sheet1!$B$1:$E$1</c:f>
              <c:strCache>
                <c:ptCount val="4"/>
                <c:pt idx="0">
                  <c:v>2014</c:v>
                </c:pt>
                <c:pt idx="1">
                  <c:v>2015</c:v>
                </c:pt>
                <c:pt idx="2">
                  <c:v>2016</c:v>
                </c:pt>
                <c:pt idx="3">
                  <c:v>2017</c:v>
                </c:pt>
              </c:strCache>
            </c:strRef>
          </c:cat>
          <c:val>
            <c:numRef>
              <c:f>Sheet1!$B$2:$E$2</c:f>
            </c:numRef>
          </c:val>
          <c:smooth val="0"/>
          <c:extLst xmlns:c16r2="http://schemas.microsoft.com/office/drawing/2015/06/chart">
            <c:ext xmlns:c16="http://schemas.microsoft.com/office/drawing/2014/chart" uri="{C3380CC4-5D6E-409C-BE32-E72D297353CC}">
              <c16:uniqueId val="{00000000-4DE6-4DB6-9C8A-BA43B45EA31F}"/>
            </c:ext>
          </c:extLst>
        </c:ser>
        <c:ser>
          <c:idx val="2"/>
          <c:order val="1"/>
          <c:tx>
            <c:strRef>
              <c:f>Sheet1!$A$4</c:f>
              <c:strCache>
                <c:ptCount val="1"/>
                <c:pt idx="0">
                  <c:v>Brand 2</c:v>
                </c:pt>
              </c:strCache>
            </c:strRef>
          </c:tx>
          <c:spPr>
            <a:ln w="38100">
              <a:solidFill>
                <a:srgbClr val="01C3BB"/>
              </a:solidFill>
            </a:ln>
          </c:spPr>
          <c:marker>
            <c:symbol val="none"/>
          </c:marker>
          <c:cat>
            <c:strRef>
              <c:f>Sheet1!$B$1:$E$1</c:f>
              <c:strCache>
                <c:ptCount val="4"/>
                <c:pt idx="0">
                  <c:v>2014</c:v>
                </c:pt>
                <c:pt idx="1">
                  <c:v>2015</c:v>
                </c:pt>
                <c:pt idx="2">
                  <c:v>2016</c:v>
                </c:pt>
                <c:pt idx="3">
                  <c:v>2017</c:v>
                </c:pt>
              </c:strCache>
            </c:strRef>
          </c:cat>
          <c:val>
            <c:numRef>
              <c:f>Sheet1!$B$4:$E$4</c:f>
              <c:numCache>
                <c:formatCode>0%</c:formatCode>
                <c:ptCount val="4"/>
                <c:pt idx="0">
                  <c:v>0.36</c:v>
                </c:pt>
                <c:pt idx="1">
                  <c:v>0.38</c:v>
                </c:pt>
                <c:pt idx="2">
                  <c:v>0.41</c:v>
                </c:pt>
                <c:pt idx="3">
                  <c:v>0.45</c:v>
                </c:pt>
              </c:numCache>
            </c:numRef>
          </c:val>
          <c:smooth val="0"/>
          <c:extLst xmlns:c16r2="http://schemas.microsoft.com/office/drawing/2015/06/chart">
            <c:ext xmlns:c16="http://schemas.microsoft.com/office/drawing/2014/chart" uri="{C3380CC4-5D6E-409C-BE32-E72D297353CC}">
              <c16:uniqueId val="{00000000-AFF5-4E58-A603-436A4BDF5F5A}"/>
            </c:ext>
          </c:extLst>
        </c:ser>
        <c:dLbls>
          <c:showLegendKey val="0"/>
          <c:showVal val="0"/>
          <c:showCatName val="0"/>
          <c:showSerName val="0"/>
          <c:showPercent val="0"/>
          <c:showBubbleSize val="0"/>
        </c:dLbls>
        <c:smooth val="0"/>
        <c:axId val="211246816"/>
        <c:axId val="211234304"/>
      </c:lineChart>
      <c:catAx>
        <c:axId val="211246816"/>
        <c:scaling>
          <c:orientation val="minMax"/>
        </c:scaling>
        <c:delete val="1"/>
        <c:axPos val="b"/>
        <c:numFmt formatCode="General" sourceLinked="1"/>
        <c:majorTickMark val="out"/>
        <c:minorTickMark val="none"/>
        <c:tickLblPos val="nextTo"/>
        <c:crossAx val="211234304"/>
        <c:crosses val="autoZero"/>
        <c:auto val="1"/>
        <c:lblAlgn val="ctr"/>
        <c:lblOffset val="100"/>
        <c:noMultiLvlLbl val="0"/>
      </c:catAx>
      <c:valAx>
        <c:axId val="211234304"/>
        <c:scaling>
          <c:orientation val="minMax"/>
          <c:max val="0.6"/>
          <c:min val="0.0"/>
        </c:scaling>
        <c:delete val="1"/>
        <c:axPos val="l"/>
        <c:numFmt formatCode="0%" sourceLinked="1"/>
        <c:majorTickMark val="out"/>
        <c:minorTickMark val="none"/>
        <c:tickLblPos val="nextTo"/>
        <c:crossAx val="211246816"/>
        <c:crosses val="autoZero"/>
        <c:crossBetween val="between"/>
        <c:majorUnit val="0.2"/>
        <c:minorUnit val="0.05"/>
      </c:valAx>
    </c:plotArea>
    <c:plotVisOnly val="1"/>
    <c:dispBlanksAs val="gap"/>
    <c:showDLblsOverMax val="0"/>
  </c:chart>
  <c:txPr>
    <a:bodyPr/>
    <a:lstStyle/>
    <a:p>
      <a:pPr>
        <a:defRPr sz="11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Performance</c:v>
                </c:pt>
              </c:strCache>
            </c:strRef>
          </c:tx>
          <c:spPr>
            <a:solidFill>
              <a:srgbClr val="01C3BB"/>
            </a:solidFill>
            <a:ln>
              <a:solidFill>
                <a:srgbClr val="01C3BB"/>
              </a:solidFill>
            </a:ln>
          </c:spPr>
          <c:dPt>
            <c:idx val="0"/>
            <c:bubble3D val="0"/>
            <c:spPr>
              <a:solidFill>
                <a:srgbClr val="01C3BB"/>
              </a:solidFill>
              <a:ln w="19050">
                <a:solidFill>
                  <a:srgbClr val="01C3BB"/>
                </a:solidFill>
              </a:ln>
              <a:effectLst/>
            </c:spPr>
          </c:dPt>
          <c:dPt>
            <c:idx val="1"/>
            <c:bubble3D val="0"/>
            <c:spPr>
              <a:solidFill>
                <a:schemeClr val="bg1">
                  <a:lumMod val="95000"/>
                </a:schemeClr>
              </a:solidFill>
              <a:ln w="19050">
                <a:solidFill>
                  <a:schemeClr val="bg1">
                    <a:lumMod val="95000"/>
                  </a:schemeClr>
                </a:solidFill>
              </a:ln>
              <a:effectLst/>
            </c:spPr>
          </c:dPt>
          <c:dPt>
            <c:idx val="2"/>
            <c:bubble3D val="0"/>
            <c:spPr>
              <a:noFill/>
              <a:ln w="19050">
                <a:noFill/>
              </a:ln>
              <a:effectLst/>
            </c:spPr>
          </c:dPt>
          <c:cat>
            <c:strRef>
              <c:f>Sheet1!$A$2:$A$4</c:f>
              <c:strCache>
                <c:ptCount val="3"/>
                <c:pt idx="0">
                  <c:v>VARIABLE</c:v>
                </c:pt>
                <c:pt idx="1">
                  <c:v>FILL</c:v>
                </c:pt>
                <c:pt idx="2">
                  <c:v>FILL 2</c:v>
                </c:pt>
              </c:strCache>
            </c:strRef>
          </c:cat>
          <c:val>
            <c:numRef>
              <c:f>Sheet1!$B$2:$B$4</c:f>
              <c:numCache>
                <c:formatCode>General</c:formatCode>
                <c:ptCount val="3"/>
                <c:pt idx="0">
                  <c:v>75.0</c:v>
                </c:pt>
                <c:pt idx="1">
                  <c:v>25.0</c:v>
                </c:pt>
                <c:pt idx="2">
                  <c:v>260.0</c:v>
                </c:pt>
              </c:numCache>
            </c:numRef>
          </c:val>
        </c:ser>
        <c:dLbls>
          <c:showLegendKey val="0"/>
          <c:showVal val="0"/>
          <c:showCatName val="0"/>
          <c:showSerName val="0"/>
          <c:showPercent val="0"/>
          <c:showBubbleSize val="0"/>
          <c:showLeaderLines val="1"/>
        </c:dLbls>
        <c:firstSliceAng val="310"/>
        <c:holeSize val="7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88180551926058"/>
          <c:y val="0.053370900930548"/>
          <c:w val="0.935830920950813"/>
          <c:h val="0.503889836771031"/>
        </c:manualLayout>
      </c:layout>
      <c:scatterChart>
        <c:scatterStyle val="lineMarker"/>
        <c:varyColors val="0"/>
        <c:ser>
          <c:idx val="0"/>
          <c:order val="0"/>
          <c:tx>
            <c:strRef>
              <c:f>Sheet1!$B$1</c:f>
              <c:strCache>
                <c:ptCount val="1"/>
                <c:pt idx="0">
                  <c:v>Y-Values</c:v>
                </c:pt>
              </c:strCache>
            </c:strRef>
          </c:tx>
          <c:spPr>
            <a:ln w="28575" cap="rnd">
              <a:solidFill>
                <a:schemeClr val="tx1"/>
              </a:solidFill>
              <a:round/>
            </a:ln>
            <a:effectLst/>
          </c:spPr>
          <c:marker>
            <c:symbol val="circle"/>
            <c:size val="11"/>
            <c:spPr>
              <a:solidFill>
                <a:srgbClr val="01C3BB"/>
              </a:solidFill>
              <a:ln w="9525">
                <a:solidFill>
                  <a:schemeClr val="tx1"/>
                </a:solidFill>
              </a:ln>
              <a:effectLst/>
            </c:spPr>
          </c:marker>
          <c:dPt>
            <c:idx val="1"/>
            <c:bubble3D val="0"/>
            <c:spPr>
              <a:ln w="28575" cap="rnd">
                <a:solidFill>
                  <a:schemeClr val="tx1"/>
                </a:solidFill>
                <a:round/>
              </a:ln>
              <a:effectLst/>
            </c:spPr>
            <c:extLst xmlns:c16r2="http://schemas.microsoft.com/office/drawing/2015/06/chart">
              <c:ext xmlns:c16="http://schemas.microsoft.com/office/drawing/2014/chart" uri="{C3380CC4-5D6E-409C-BE32-E72D297353CC}">
                <c16:uniqueId val="{00000001-C570-4DD0-AC62-2C44AFFB4F0E}"/>
              </c:ext>
            </c:extLst>
          </c:dPt>
          <c:dPt>
            <c:idx val="2"/>
            <c:bubble3D val="0"/>
            <c:spPr>
              <a:ln w="28575" cap="rnd">
                <a:solidFill>
                  <a:schemeClr val="tx1"/>
                </a:solidFill>
                <a:round/>
              </a:ln>
              <a:effectLst/>
            </c:spPr>
            <c:extLst xmlns:c16r2="http://schemas.microsoft.com/office/drawing/2015/06/chart">
              <c:ext xmlns:c16="http://schemas.microsoft.com/office/drawing/2014/chart" uri="{C3380CC4-5D6E-409C-BE32-E72D297353CC}">
                <c16:uniqueId val="{00000002-C570-4DD0-AC62-2C44AFFB4F0E}"/>
              </c:ext>
            </c:extLst>
          </c:dPt>
          <c:dPt>
            <c:idx val="3"/>
            <c:bubble3D val="0"/>
            <c:spPr>
              <a:ln w="28575" cap="rnd">
                <a:solidFill>
                  <a:schemeClr val="tx1"/>
                </a:solidFill>
                <a:round/>
              </a:ln>
              <a:effectLst/>
            </c:spPr>
            <c:extLst xmlns:c16r2="http://schemas.microsoft.com/office/drawing/2015/06/chart">
              <c:ext xmlns:c16="http://schemas.microsoft.com/office/drawing/2014/chart" uri="{C3380CC4-5D6E-409C-BE32-E72D297353CC}">
                <c16:uniqueId val="{00000003-C570-4DD0-AC62-2C44AFFB4F0E}"/>
              </c:ext>
            </c:extLst>
          </c:dPt>
          <c:xVal>
            <c:numRef>
              <c:f>Sheet1!$A$2:$A$6</c:f>
              <c:numCache>
                <c:formatCode>0%</c:formatCode>
                <c:ptCount val="5"/>
                <c:pt idx="0">
                  <c:v>0.8</c:v>
                </c:pt>
                <c:pt idx="1">
                  <c:v>0.53</c:v>
                </c:pt>
                <c:pt idx="2">
                  <c:v>0.34</c:v>
                </c:pt>
                <c:pt idx="3">
                  <c:v>0.24</c:v>
                </c:pt>
                <c:pt idx="4">
                  <c:v>0.1</c:v>
                </c:pt>
              </c:numCache>
            </c:numRef>
          </c:xVal>
          <c:yVal>
            <c:numRef>
              <c:f>Sheet1!$B$2:$B$6</c:f>
              <c:numCache>
                <c:formatCode>0%</c:formatCode>
                <c:ptCount val="5"/>
                <c:pt idx="0">
                  <c:v>0.0</c:v>
                </c:pt>
                <c:pt idx="1">
                  <c:v>0.0</c:v>
                </c:pt>
                <c:pt idx="2">
                  <c:v>0.0</c:v>
                </c:pt>
                <c:pt idx="3">
                  <c:v>0.0</c:v>
                </c:pt>
                <c:pt idx="4">
                  <c:v>0.0</c:v>
                </c:pt>
              </c:numCache>
            </c:numRef>
          </c:yVal>
          <c:smooth val="0"/>
          <c:extLst xmlns:c16r2="http://schemas.microsoft.com/office/drawing/2015/06/chart">
            <c:ext xmlns:c16="http://schemas.microsoft.com/office/drawing/2014/chart" uri="{C3380CC4-5D6E-409C-BE32-E72D297353CC}">
              <c16:uniqueId val="{00000006-C570-4DD0-AC62-2C44AFFB4F0E}"/>
            </c:ext>
          </c:extLst>
        </c:ser>
        <c:dLbls>
          <c:showLegendKey val="0"/>
          <c:showVal val="0"/>
          <c:showCatName val="0"/>
          <c:showSerName val="0"/>
          <c:showPercent val="0"/>
          <c:showBubbleSize val="0"/>
        </c:dLbls>
        <c:axId val="285867808"/>
        <c:axId val="285872240"/>
      </c:scatterChart>
      <c:valAx>
        <c:axId val="285867808"/>
        <c:scaling>
          <c:orientation val="minMax"/>
          <c:max val="1.0"/>
          <c:min val="0.0"/>
        </c:scaling>
        <c:delete val="0"/>
        <c:axPos val="b"/>
        <c:numFmt formatCode="0%" sourceLinked="1"/>
        <c:majorTickMark val="none"/>
        <c:minorTickMark val="none"/>
        <c:tickLblPos val="nextTo"/>
        <c:spPr>
          <a:noFill/>
          <a:ln w="19050" cap="flat" cmpd="sng" algn="ctr">
            <a:solidFill>
              <a:schemeClr val="tx1"/>
            </a:solidFill>
            <a:prstDash val="solid"/>
            <a:round/>
          </a:ln>
          <a:effectLst/>
        </c:spPr>
        <c:txPr>
          <a:bodyPr rot="0" spcFirstLastPara="1" vertOverflow="ellipsis" vert="horz" wrap="square" anchor="b" anchorCtr="0"/>
          <a:lstStyle/>
          <a:p>
            <a:pPr>
              <a:defRPr sz="700" b="0" i="0" u="none" strike="noStrike" kern="1200" baseline="0">
                <a:solidFill>
                  <a:srgbClr val="01C3BB"/>
                </a:solidFill>
                <a:latin typeface="Arial" charset="0"/>
                <a:ea typeface="Arial" charset="0"/>
                <a:cs typeface="Arial" charset="0"/>
              </a:defRPr>
            </a:pPr>
            <a:endParaRPr lang="en-US"/>
          </a:p>
        </c:txPr>
        <c:crossAx val="285872240"/>
        <c:crosses val="autoZero"/>
        <c:crossBetween val="midCat"/>
        <c:majorUnit val="0.1"/>
      </c:valAx>
      <c:valAx>
        <c:axId val="285872240"/>
        <c:scaling>
          <c:orientation val="minMax"/>
          <c:max val="0.005"/>
          <c:min val="0.0"/>
        </c:scaling>
        <c:delete val="1"/>
        <c:axPos val="l"/>
        <c:numFmt formatCode="0%" sourceLinked="1"/>
        <c:majorTickMark val="out"/>
        <c:minorTickMark val="none"/>
        <c:tickLblPos val="none"/>
        <c:crossAx val="2858678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dash"/>
            <c:size val="5"/>
            <c:spPr>
              <a:solidFill>
                <a:schemeClr val="accent1"/>
              </a:solidFill>
              <a:ln w="9525">
                <a:solidFill>
                  <a:schemeClr val="accent1"/>
                </a:solidFill>
              </a:ln>
              <a:effectLst/>
            </c:spPr>
          </c:marker>
          <c:cat>
            <c:strRef>
              <c:f>Sheet1!$A$2</c:f>
              <c:strCache>
                <c:ptCount val="1"/>
                <c:pt idx="0">
                  <c:v>Category 1</c:v>
                </c:pt>
              </c:strCache>
            </c:strRef>
          </c:cat>
          <c:val>
            <c:numRef>
              <c:f>Sheet1!$B$2</c:f>
              <c:numCache>
                <c:formatCode>0%</c:formatCode>
                <c:ptCount val="1"/>
                <c:pt idx="0">
                  <c:v>0.25</c:v>
                </c:pt>
              </c:numCache>
            </c:numRef>
          </c:val>
          <c:smooth val="0"/>
        </c:ser>
        <c:ser>
          <c:idx val="1"/>
          <c:order val="1"/>
          <c:tx>
            <c:strRef>
              <c:f>Sheet1!$C$1</c:f>
              <c:strCache>
                <c:ptCount val="1"/>
                <c:pt idx="0">
                  <c:v>Series 2</c:v>
                </c:pt>
              </c:strCache>
            </c:strRef>
          </c:tx>
          <c:spPr>
            <a:ln w="28575" cap="rnd">
              <a:solidFill>
                <a:schemeClr val="accent2"/>
              </a:solidFill>
              <a:round/>
            </a:ln>
            <a:effectLst/>
          </c:spPr>
          <c:marker>
            <c:symbol val="dash"/>
            <c:size val="5"/>
            <c:spPr>
              <a:solidFill>
                <a:schemeClr val="accent2"/>
              </a:solidFill>
              <a:ln w="9525">
                <a:solidFill>
                  <a:schemeClr val="accent2"/>
                </a:solidFill>
              </a:ln>
              <a:effectLst/>
            </c:spPr>
          </c:marker>
          <c:cat>
            <c:strRef>
              <c:f>Sheet1!$A$2</c:f>
              <c:strCache>
                <c:ptCount val="1"/>
                <c:pt idx="0">
                  <c:v>Category 1</c:v>
                </c:pt>
              </c:strCache>
            </c:strRef>
          </c:cat>
          <c:val>
            <c:numRef>
              <c:f>Sheet1!$C$2</c:f>
              <c:numCache>
                <c:formatCode>0%</c:formatCode>
                <c:ptCount val="1"/>
                <c:pt idx="0">
                  <c:v>0.35</c:v>
                </c:pt>
              </c:numCache>
            </c:numRef>
          </c:val>
          <c:smooth val="0"/>
        </c:ser>
        <c:ser>
          <c:idx val="2"/>
          <c:order val="2"/>
          <c:tx>
            <c:strRef>
              <c:f>Sheet1!$D$1</c:f>
              <c:strCache>
                <c:ptCount val="1"/>
                <c:pt idx="0">
                  <c:v>Series 3</c:v>
                </c:pt>
              </c:strCache>
            </c:strRef>
          </c:tx>
          <c:spPr>
            <a:ln w="28575" cap="rnd">
              <a:solidFill>
                <a:schemeClr val="accent3"/>
              </a:solidFill>
              <a:round/>
            </a:ln>
            <a:effectLst/>
          </c:spPr>
          <c:marker>
            <c:symbol val="dash"/>
            <c:size val="5"/>
            <c:spPr>
              <a:solidFill>
                <a:schemeClr val="accent3"/>
              </a:solidFill>
              <a:ln w="9525">
                <a:solidFill>
                  <a:schemeClr val="accent3"/>
                </a:solidFill>
              </a:ln>
              <a:effectLst/>
            </c:spPr>
          </c:marker>
          <c:cat>
            <c:strRef>
              <c:f>Sheet1!$A$2</c:f>
              <c:strCache>
                <c:ptCount val="1"/>
                <c:pt idx="0">
                  <c:v>Category 1</c:v>
                </c:pt>
              </c:strCache>
            </c:strRef>
          </c:cat>
          <c:val>
            <c:numRef>
              <c:f>Sheet1!$D$2</c:f>
              <c:numCache>
                <c:formatCode>0%</c:formatCode>
                <c:ptCount val="1"/>
                <c:pt idx="0">
                  <c:v>0.4</c:v>
                </c:pt>
              </c:numCache>
            </c:numRef>
          </c:val>
          <c:smooth val="0"/>
        </c:ser>
        <c:dLbls>
          <c:showLegendKey val="0"/>
          <c:showVal val="0"/>
          <c:showCatName val="0"/>
          <c:showSerName val="0"/>
          <c:showPercent val="0"/>
          <c:showBubbleSize val="0"/>
        </c:dLbls>
        <c:marker val="1"/>
        <c:smooth val="0"/>
        <c:axId val="698660304"/>
        <c:axId val="698613392"/>
      </c:lineChart>
      <c:catAx>
        <c:axId val="698660304"/>
        <c:scaling>
          <c:orientation val="minMax"/>
        </c:scaling>
        <c:delete val="1"/>
        <c:axPos val="b"/>
        <c:numFmt formatCode="General" sourceLinked="1"/>
        <c:majorTickMark val="none"/>
        <c:minorTickMark val="none"/>
        <c:tickLblPos val="nextTo"/>
        <c:crossAx val="698613392"/>
        <c:crosses val="autoZero"/>
        <c:auto val="1"/>
        <c:lblAlgn val="ctr"/>
        <c:lblOffset val="100"/>
        <c:noMultiLvlLbl val="0"/>
      </c:catAx>
      <c:valAx>
        <c:axId val="698613392"/>
        <c:scaling>
          <c:orientation val="minMax"/>
          <c:max val="1.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698660304"/>
        <c:crosses val="autoZero"/>
        <c:crossBetween val="between"/>
        <c:majorUnit val="0.25"/>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81292775388"/>
          <c:y val="0.062325476397293"/>
          <c:w val="0.87178841172045"/>
          <c:h val="0.875349047205414"/>
        </c:manualLayout>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noFill/>
                <a:round/>
              </a:ln>
              <a:effectLst/>
            </c:spPr>
          </c:dPt>
          <c:dPt>
            <c:idx val="2"/>
            <c:marker>
              <c:symbol val="circle"/>
              <c:size val="5"/>
              <c:spPr>
                <a:solidFill>
                  <a:schemeClr val="accent1"/>
                </a:solidFill>
                <a:ln w="9525">
                  <a:solidFill>
                    <a:schemeClr val="accent1"/>
                  </a:solidFill>
                </a:ln>
                <a:effectLst/>
              </c:spPr>
            </c:marker>
            <c:bubble3D val="0"/>
            <c:spPr>
              <a:ln w="28575" cap="rnd">
                <a:noFill/>
                <a:round/>
              </a:ln>
              <a:effectLst/>
            </c:spPr>
          </c:dPt>
          <c:dPt>
            <c:idx val="3"/>
            <c:marker>
              <c:symbol val="circle"/>
              <c:size val="5"/>
              <c:spPr>
                <a:solidFill>
                  <a:schemeClr val="accent1"/>
                </a:solidFill>
                <a:ln w="9525">
                  <a:solidFill>
                    <a:schemeClr val="accent1"/>
                  </a:solidFill>
                </a:ln>
                <a:effectLst/>
              </c:spPr>
            </c:marker>
            <c:bubble3D val="0"/>
            <c:spPr>
              <a:ln w="28575" cap="rnd">
                <a:noFill/>
                <a:round/>
              </a:ln>
              <a:effectLst/>
            </c:spPr>
          </c:dPt>
          <c:cat>
            <c:strRef>
              <c:f>Sheet1!$A$2:$A$5</c:f>
              <c:strCache>
                <c:ptCount val="4"/>
                <c:pt idx="0">
                  <c:v>Comp 1</c:v>
                </c:pt>
                <c:pt idx="1">
                  <c:v>Brand </c:v>
                </c:pt>
                <c:pt idx="2">
                  <c:v>Comp 2</c:v>
                </c:pt>
                <c:pt idx="3">
                  <c:v>Comp 3</c:v>
                </c:pt>
              </c:strCache>
            </c:strRef>
          </c:cat>
          <c:val>
            <c:numRef>
              <c:f>Sheet1!$B$2:$B$5</c:f>
              <c:numCache>
                <c:formatCode>0%</c:formatCode>
                <c:ptCount val="4"/>
                <c:pt idx="0">
                  <c:v>0.88</c:v>
                </c:pt>
                <c:pt idx="1">
                  <c:v>0.78</c:v>
                </c:pt>
                <c:pt idx="2">
                  <c:v>0.65</c:v>
                </c:pt>
                <c:pt idx="3">
                  <c:v>0.58</c:v>
                </c:pt>
              </c:numCache>
            </c:numRef>
          </c:val>
          <c:smooth val="0"/>
        </c:ser>
        <c:dLbls>
          <c:showLegendKey val="0"/>
          <c:showVal val="0"/>
          <c:showCatName val="0"/>
          <c:showSerName val="0"/>
          <c:showPercent val="0"/>
          <c:showBubbleSize val="0"/>
        </c:dLbls>
        <c:marker val="1"/>
        <c:smooth val="0"/>
        <c:axId val="699068976"/>
        <c:axId val="698805040"/>
      </c:lineChart>
      <c:catAx>
        <c:axId val="699068976"/>
        <c:scaling>
          <c:orientation val="minMax"/>
        </c:scaling>
        <c:delete val="1"/>
        <c:axPos val="b"/>
        <c:numFmt formatCode="General" sourceLinked="1"/>
        <c:majorTickMark val="none"/>
        <c:minorTickMark val="none"/>
        <c:tickLblPos val="nextTo"/>
        <c:crossAx val="698805040"/>
        <c:crosses val="autoZero"/>
        <c:auto val="1"/>
        <c:lblAlgn val="ctr"/>
        <c:lblOffset val="100"/>
        <c:noMultiLvlLbl val="0"/>
      </c:catAx>
      <c:valAx>
        <c:axId val="69880504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charset="0"/>
                <a:ea typeface="Arial" charset="0"/>
                <a:cs typeface="Arial" charset="0"/>
              </a:defRPr>
            </a:pPr>
            <a:endParaRPr lang="en-US"/>
          </a:p>
        </c:txPr>
        <c:crossAx val="699068976"/>
        <c:crosses val="autoZero"/>
        <c:crossBetween val="between"/>
        <c:majorUnit val="0.25"/>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39944123955542"/>
          <c:y val="0.0348457509619451"/>
          <c:w val="0.927938259307791"/>
          <c:h val="0.903608627341499"/>
        </c:manualLayout>
      </c:layout>
      <c:scatterChart>
        <c:scatterStyle val="lineMarker"/>
        <c:varyColors val="1"/>
        <c:ser>
          <c:idx val="0"/>
          <c:order val="0"/>
          <c:tx>
            <c:strRef>
              <c:f>Sheet1!$B$1</c:f>
              <c:strCache>
                <c:ptCount val="1"/>
                <c:pt idx="0">
                  <c:v>Y-Value 1</c:v>
                </c:pt>
              </c:strCache>
            </c:strRef>
          </c:tx>
          <c:spPr>
            <a:ln w="25400">
              <a:noFill/>
            </a:ln>
          </c:spPr>
          <c:marker>
            <c:symbol val="diamond"/>
            <c:size val="15"/>
            <c:spPr>
              <a:solidFill>
                <a:srgbClr val="01C3BB"/>
              </a:solidFill>
              <a:ln>
                <a:solidFill>
                  <a:schemeClr val="tx1"/>
                </a:solidFill>
              </a:ln>
            </c:spPr>
          </c:marker>
          <c:dPt>
            <c:idx val="0"/>
            <c:marker>
              <c:symbol val="diamond"/>
              <c:size val="15"/>
              <c:spPr>
                <a:solidFill>
                  <a:srgbClr val="01C3BB"/>
                </a:solidFill>
                <a:ln w="9525">
                  <a:solidFill>
                    <a:schemeClr val="tx1"/>
                  </a:solidFill>
                </a:ln>
                <a:effectLst/>
              </c:spPr>
            </c:marker>
            <c:bubble3D val="0"/>
            <c:spPr>
              <a:ln w="25400" cap="rnd">
                <a:noFill/>
                <a:round/>
              </a:ln>
              <a:effectLst/>
            </c:spPr>
          </c:dPt>
          <c:dPt>
            <c:idx val="1"/>
            <c:marker>
              <c:symbol val="diamond"/>
              <c:size val="15"/>
              <c:spPr>
                <a:solidFill>
                  <a:srgbClr val="01C3BB"/>
                </a:solidFill>
                <a:ln w="9525">
                  <a:solidFill>
                    <a:schemeClr val="tx1"/>
                  </a:solidFill>
                </a:ln>
                <a:effectLst/>
              </c:spPr>
            </c:marker>
            <c:bubble3D val="0"/>
            <c:spPr>
              <a:ln w="25400" cap="rnd">
                <a:noFill/>
                <a:round/>
              </a:ln>
              <a:effectLst/>
            </c:spPr>
          </c:dPt>
          <c:dPt>
            <c:idx val="2"/>
            <c:marker>
              <c:symbol val="diamond"/>
              <c:size val="15"/>
              <c:spPr>
                <a:solidFill>
                  <a:srgbClr val="01C3BB"/>
                </a:solidFill>
                <a:ln w="9525">
                  <a:solidFill>
                    <a:schemeClr val="tx1"/>
                  </a:solidFill>
                </a:ln>
                <a:effectLst/>
              </c:spPr>
            </c:marker>
            <c:bubble3D val="0"/>
            <c:spPr>
              <a:ln w="25400" cap="rnd">
                <a:noFill/>
                <a:round/>
              </a:ln>
              <a:effectLst/>
            </c:spPr>
          </c:dPt>
          <c:dPt>
            <c:idx val="3"/>
            <c:marker>
              <c:symbol val="diamond"/>
              <c:size val="15"/>
              <c:spPr>
                <a:solidFill>
                  <a:srgbClr val="01C3BB"/>
                </a:solidFill>
                <a:ln w="9525">
                  <a:solidFill>
                    <a:schemeClr val="tx1"/>
                  </a:solidFill>
                </a:ln>
                <a:effectLst/>
              </c:spPr>
            </c:marker>
            <c:bubble3D val="0"/>
            <c:spPr>
              <a:ln w="25400" cap="rnd">
                <a:noFill/>
                <a:round/>
              </a:ln>
              <a:effectLst/>
            </c:spPr>
          </c:dPt>
          <c:dPt>
            <c:idx val="4"/>
            <c:marker>
              <c:symbol val="diamond"/>
              <c:size val="15"/>
              <c:spPr>
                <a:solidFill>
                  <a:srgbClr val="01C3BB"/>
                </a:solidFill>
                <a:ln w="9525">
                  <a:solidFill>
                    <a:schemeClr val="tx1"/>
                  </a:solidFill>
                </a:ln>
                <a:effectLst/>
              </c:spPr>
            </c:marker>
            <c:bubble3D val="0"/>
            <c:spPr>
              <a:ln w="25400" cap="rnd">
                <a:noFill/>
                <a:round/>
              </a:ln>
              <a:effectLst/>
            </c:spPr>
          </c:dPt>
          <c:dPt>
            <c:idx val="5"/>
            <c:marker>
              <c:symbol val="diamond"/>
              <c:size val="15"/>
              <c:spPr>
                <a:solidFill>
                  <a:srgbClr val="01C3BB"/>
                </a:solidFill>
                <a:ln w="9525">
                  <a:solidFill>
                    <a:schemeClr val="tx1"/>
                  </a:solidFill>
                </a:ln>
                <a:effectLst/>
              </c:spPr>
            </c:marker>
            <c:bubble3D val="0"/>
            <c:spPr>
              <a:ln w="25400" cap="rnd">
                <a:noFill/>
                <a:round/>
              </a:ln>
              <a:effectLst/>
            </c:spPr>
          </c:dPt>
          <c:dPt>
            <c:idx val="6"/>
            <c:marker>
              <c:symbol val="diamond"/>
              <c:size val="15"/>
              <c:spPr>
                <a:solidFill>
                  <a:srgbClr val="01C3BB"/>
                </a:solidFill>
                <a:ln w="9525">
                  <a:solidFill>
                    <a:schemeClr val="tx1"/>
                  </a:solidFill>
                </a:ln>
                <a:effectLst/>
              </c:spPr>
            </c:marker>
            <c:bubble3D val="0"/>
            <c:spPr>
              <a:ln w="25400" cap="rnd">
                <a:noFill/>
                <a:round/>
              </a:ln>
              <a:effectLst/>
            </c:spPr>
          </c:dPt>
          <c:dPt>
            <c:idx val="7"/>
            <c:marker>
              <c:symbol val="diamond"/>
              <c:size val="15"/>
              <c:spPr>
                <a:solidFill>
                  <a:schemeClr val="tx1"/>
                </a:solidFill>
                <a:ln w="9525">
                  <a:solidFill>
                    <a:schemeClr val="tx1"/>
                  </a:solidFill>
                </a:ln>
                <a:effectLst/>
              </c:spPr>
            </c:marker>
            <c:bubble3D val="0"/>
            <c:spPr>
              <a:ln w="25400" cap="rnd">
                <a:noFill/>
                <a:round/>
              </a:ln>
              <a:effectLst/>
            </c:spPr>
          </c:dPt>
          <c:dPt>
            <c:idx val="8"/>
            <c:marker>
              <c:symbol val="diamond"/>
              <c:size val="15"/>
              <c:spPr>
                <a:solidFill>
                  <a:srgbClr val="01C3BB"/>
                </a:solidFill>
                <a:ln w="9525">
                  <a:solidFill>
                    <a:schemeClr val="tx1"/>
                  </a:solidFill>
                </a:ln>
                <a:effectLst/>
              </c:spPr>
            </c:marker>
            <c:bubble3D val="0"/>
            <c:spPr>
              <a:ln w="25400" cap="rnd">
                <a:noFill/>
                <a:round/>
              </a:ln>
              <a:effectLst/>
            </c:spPr>
          </c:dPt>
          <c:xVal>
            <c:numRef>
              <c:f>Sheet1!$A$2:$A$10</c:f>
              <c:numCache>
                <c:formatCode>General</c:formatCode>
                <c:ptCount val="9"/>
                <c:pt idx="0">
                  <c:v>20.0</c:v>
                </c:pt>
                <c:pt idx="1">
                  <c:v>80.0</c:v>
                </c:pt>
                <c:pt idx="2">
                  <c:v>10.0</c:v>
                </c:pt>
                <c:pt idx="3">
                  <c:v>20.0</c:v>
                </c:pt>
                <c:pt idx="4">
                  <c:v>60.0</c:v>
                </c:pt>
                <c:pt idx="5">
                  <c:v>30.0</c:v>
                </c:pt>
                <c:pt idx="6">
                  <c:v>40.0</c:v>
                </c:pt>
                <c:pt idx="7">
                  <c:v>65.0</c:v>
                </c:pt>
                <c:pt idx="8">
                  <c:v>75.0</c:v>
                </c:pt>
              </c:numCache>
            </c:numRef>
          </c:xVal>
          <c:yVal>
            <c:numRef>
              <c:f>Sheet1!$B$2:$B$10</c:f>
              <c:numCache>
                <c:formatCode>General</c:formatCode>
                <c:ptCount val="9"/>
                <c:pt idx="0">
                  <c:v>20.0</c:v>
                </c:pt>
                <c:pt idx="1">
                  <c:v>10.0</c:v>
                </c:pt>
                <c:pt idx="2">
                  <c:v>80.0</c:v>
                </c:pt>
                <c:pt idx="3">
                  <c:v>70.0</c:v>
                </c:pt>
                <c:pt idx="4">
                  <c:v>30.0</c:v>
                </c:pt>
                <c:pt idx="5">
                  <c:v>30.0</c:v>
                </c:pt>
                <c:pt idx="6">
                  <c:v>10.0</c:v>
                </c:pt>
                <c:pt idx="7">
                  <c:v>80.0</c:v>
                </c:pt>
                <c:pt idx="8">
                  <c:v>90.0</c:v>
                </c:pt>
              </c:numCache>
            </c:numRef>
          </c:yVal>
          <c:smooth val="0"/>
        </c:ser>
        <c:dLbls>
          <c:showLegendKey val="0"/>
          <c:showVal val="0"/>
          <c:showCatName val="0"/>
          <c:showSerName val="0"/>
          <c:showPercent val="0"/>
          <c:showBubbleSize val="0"/>
        </c:dLbls>
        <c:axId val="289744656"/>
        <c:axId val="287842192"/>
      </c:scatterChart>
      <c:valAx>
        <c:axId val="289744656"/>
        <c:scaling>
          <c:orientation val="minMax"/>
        </c:scaling>
        <c:delete val="1"/>
        <c:axPos val="b"/>
        <c:numFmt formatCode="General" sourceLinked="0"/>
        <c:majorTickMark val="none"/>
        <c:minorTickMark val="none"/>
        <c:tickLblPos val="nextTo"/>
        <c:crossAx val="287842192"/>
        <c:crosses val="autoZero"/>
        <c:crossBetween val="midCat"/>
      </c:valAx>
      <c:valAx>
        <c:axId val="287842192"/>
        <c:scaling>
          <c:orientation val="minMax"/>
        </c:scaling>
        <c:delete val="1"/>
        <c:axPos val="l"/>
        <c:numFmt formatCode="General" sourceLinked="0"/>
        <c:majorTickMark val="none"/>
        <c:minorTickMark val="none"/>
        <c:tickLblPos val="nextTo"/>
        <c:crossAx val="289744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90488788294023"/>
          <c:y val="0.0784029396643764"/>
          <c:w val="0.938691468251616"/>
          <c:h val="0.860051438639068"/>
        </c:manualLayout>
      </c:layout>
      <c:scatterChart>
        <c:scatterStyle val="lineMarker"/>
        <c:varyColors val="0"/>
        <c:ser>
          <c:idx val="0"/>
          <c:order val="0"/>
          <c:tx>
            <c:strRef>
              <c:f>Sheet1!$B$1</c:f>
              <c:strCache>
                <c:ptCount val="1"/>
                <c:pt idx="0">
                  <c:v>Y-Value 1</c:v>
                </c:pt>
              </c:strCache>
            </c:strRef>
          </c:tx>
          <c:spPr>
            <a:ln w="31750" cap="rnd">
              <a:noFill/>
              <a:round/>
            </a:ln>
            <a:effectLst/>
          </c:spPr>
          <c:marker>
            <c:symbol val="circle"/>
            <c:size val="25"/>
            <c:spPr>
              <a:pattFill prst="pct80">
                <a:fgClr>
                  <a:srgbClr val="01C3BB"/>
                </a:fgClr>
                <a:bgClr>
                  <a:schemeClr val="bg1"/>
                </a:bgClr>
              </a:pattFill>
              <a:ln w="9525">
                <a:solidFill>
                  <a:schemeClr val="tx1">
                    <a:lumMod val="50000"/>
                    <a:lumOff val="50000"/>
                  </a:schemeClr>
                </a:solidFill>
              </a:ln>
              <a:effectLst/>
            </c:spPr>
          </c:marker>
          <c:xVal>
            <c:numRef>
              <c:f>Sheet1!$A$2:$A$7</c:f>
              <c:numCache>
                <c:formatCode>General</c:formatCode>
                <c:ptCount val="6"/>
                <c:pt idx="0">
                  <c:v>15.0</c:v>
                </c:pt>
                <c:pt idx="1">
                  <c:v>75.0</c:v>
                </c:pt>
                <c:pt idx="2">
                  <c:v>20.0</c:v>
                </c:pt>
                <c:pt idx="3">
                  <c:v>10.0</c:v>
                </c:pt>
                <c:pt idx="4">
                  <c:v>75.0</c:v>
                </c:pt>
                <c:pt idx="5">
                  <c:v>85.0</c:v>
                </c:pt>
              </c:numCache>
            </c:numRef>
          </c:xVal>
          <c:yVal>
            <c:numRef>
              <c:f>Sheet1!$B$2:$B$7</c:f>
              <c:numCache>
                <c:formatCode>General</c:formatCode>
                <c:ptCount val="6"/>
                <c:pt idx="0">
                  <c:v>15.0</c:v>
                </c:pt>
                <c:pt idx="1">
                  <c:v>20.0</c:v>
                </c:pt>
                <c:pt idx="2">
                  <c:v>75.0</c:v>
                </c:pt>
                <c:pt idx="3">
                  <c:v>85.0</c:v>
                </c:pt>
                <c:pt idx="4">
                  <c:v>80.0</c:v>
                </c:pt>
                <c:pt idx="5">
                  <c:v>90.0</c:v>
                </c:pt>
              </c:numCache>
            </c:numRef>
          </c:yVal>
          <c:smooth val="0"/>
        </c:ser>
        <c:dLbls>
          <c:showLegendKey val="0"/>
          <c:showVal val="0"/>
          <c:showCatName val="0"/>
          <c:showSerName val="0"/>
          <c:showPercent val="0"/>
          <c:showBubbleSize val="0"/>
        </c:dLbls>
        <c:axId val="266005456"/>
        <c:axId val="291141776"/>
      </c:scatterChart>
      <c:valAx>
        <c:axId val="266005456"/>
        <c:scaling>
          <c:orientation val="minMax"/>
        </c:scaling>
        <c:delete val="1"/>
        <c:axPos val="b"/>
        <c:numFmt formatCode="General" sourceLinked="0"/>
        <c:majorTickMark val="none"/>
        <c:minorTickMark val="none"/>
        <c:tickLblPos val="nextTo"/>
        <c:crossAx val="291141776"/>
        <c:crosses val="autoZero"/>
        <c:crossBetween val="midCat"/>
      </c:valAx>
      <c:valAx>
        <c:axId val="291141776"/>
        <c:scaling>
          <c:orientation val="minMax"/>
        </c:scaling>
        <c:delete val="1"/>
        <c:axPos val="l"/>
        <c:majorTickMark val="none"/>
        <c:minorTickMark val="none"/>
        <c:tickLblPos val="nextTo"/>
        <c:crossAx val="2660054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28575" cap="rnd">
              <a:noFill/>
              <a:round/>
            </a:ln>
            <a:effectLst/>
          </c:spPr>
          <c:marker>
            <c:symbol val="circle"/>
            <c:size val="50"/>
            <c:spPr>
              <a:solidFill>
                <a:srgbClr val="01C3BB"/>
              </a:solidFill>
              <a:ln w="9525">
                <a:solidFill>
                  <a:srgbClr val="01C3BB"/>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Heavy" charset="0"/>
                    <a:ea typeface="Franklin Gothic Heavy" charset="0"/>
                    <a:cs typeface="Franklin Gothic Heavy"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0.65</c:v>
                </c:pt>
                <c:pt idx="1">
                  <c:v>0.75</c:v>
                </c:pt>
                <c:pt idx="2">
                  <c:v>0.85</c:v>
                </c:pt>
                <c:pt idx="3">
                  <c:v>0.78</c:v>
                </c:pt>
                <c:pt idx="4">
                  <c:v>0.83</c:v>
                </c:pt>
              </c:numCache>
            </c:numRef>
          </c:val>
          <c:smooth val="0"/>
        </c:ser>
        <c:ser>
          <c:idx val="3"/>
          <c:order val="1"/>
          <c:tx>
            <c:strRef>
              <c:f>Sheet1!#REF!</c:f>
              <c:strCache>
                <c:ptCount val="1"/>
                <c:pt idx="0">
                  <c:v>#REF!</c:v>
                </c:pt>
              </c:strCache>
            </c:strRef>
          </c:tx>
          <c:spPr>
            <a:ln w="25400" cap="rnd">
              <a:noFill/>
              <a:round/>
            </a:ln>
            <a:effectLst/>
          </c:spPr>
          <c:marker>
            <c:symbol val="circle"/>
            <c:size val="5"/>
            <c:spPr>
              <a:solidFill>
                <a:srgbClr val="01C3BB"/>
              </a:solidFill>
              <a:ln w="9525">
                <a:solidFill>
                  <a:schemeClr val="accent4"/>
                </a:solidFill>
              </a:ln>
              <a:effectLst/>
            </c:spPr>
          </c:marker>
          <c:cat>
            <c:strRef>
              <c:f>Sheet1!$A$2:$A$6</c:f>
              <c:strCache>
                <c:ptCount val="5"/>
                <c:pt idx="0">
                  <c:v>Category 1</c:v>
                </c:pt>
                <c:pt idx="1">
                  <c:v>Category 2</c:v>
                </c:pt>
                <c:pt idx="2">
                  <c:v>Category 3</c:v>
                </c:pt>
                <c:pt idx="3">
                  <c:v>Category 4</c:v>
                </c:pt>
                <c:pt idx="4">
                  <c:v>Category 5</c:v>
                </c:pt>
              </c:strCache>
            </c:strRef>
          </c:cat>
          <c:val>
            <c:numRef>
              <c:f>Sheet1!#REF!</c:f>
              <c:numCache>
                <c:formatCode>General</c:formatCode>
                <c:ptCount val="1"/>
                <c:pt idx="0">
                  <c:v>1.0</c:v>
                </c:pt>
              </c:numCache>
            </c:numRef>
          </c:val>
          <c:smooth val="0"/>
        </c:ser>
        <c:ser>
          <c:idx val="4"/>
          <c:order val="2"/>
          <c:tx>
            <c:strRef>
              <c:f>Sheet1!#REF!</c:f>
              <c:strCache>
                <c:ptCount val="1"/>
                <c:pt idx="0">
                  <c:v>#REF!</c:v>
                </c:pt>
              </c:strCache>
            </c:strRef>
          </c:tx>
          <c:spPr>
            <a:ln w="25400" cap="rnd">
              <a:noFill/>
              <a:round/>
            </a:ln>
            <a:effectLst/>
          </c:spPr>
          <c:marker>
            <c:symbol val="circle"/>
            <c:size val="50"/>
            <c:spPr>
              <a:solidFill>
                <a:srgbClr val="01C3BB"/>
              </a:solidFill>
              <a:ln w="9525">
                <a:solidFill>
                  <a:schemeClr val="accent5"/>
                </a:solidFill>
              </a:ln>
              <a:effectLst/>
            </c:spPr>
          </c:marker>
          <c:cat>
            <c:strRef>
              <c:f>Sheet1!$A$2:$A$6</c:f>
              <c:strCache>
                <c:ptCount val="5"/>
                <c:pt idx="0">
                  <c:v>Category 1</c:v>
                </c:pt>
                <c:pt idx="1">
                  <c:v>Category 2</c:v>
                </c:pt>
                <c:pt idx="2">
                  <c:v>Category 3</c:v>
                </c:pt>
                <c:pt idx="3">
                  <c:v>Category 4</c:v>
                </c:pt>
                <c:pt idx="4">
                  <c:v>Category 5</c:v>
                </c:pt>
              </c:strCache>
            </c:strRef>
          </c:cat>
          <c:val>
            <c:numRef>
              <c:f>Sheet1!#REF!</c:f>
              <c:numCache>
                <c:formatCode>General</c:formatCode>
                <c:ptCount val="1"/>
                <c:pt idx="0">
                  <c:v>1.0</c:v>
                </c:pt>
              </c:numCache>
            </c:numRef>
          </c:val>
          <c:smooth val="0"/>
        </c:ser>
        <c:dLbls>
          <c:showLegendKey val="0"/>
          <c:showVal val="0"/>
          <c:showCatName val="0"/>
          <c:showSerName val="0"/>
          <c:showPercent val="0"/>
          <c:showBubbleSize val="0"/>
        </c:dLbls>
        <c:marker val="1"/>
        <c:smooth val="0"/>
        <c:axId val="204978624"/>
        <c:axId val="204890544"/>
      </c:lineChart>
      <c:catAx>
        <c:axId val="204978624"/>
        <c:scaling>
          <c:orientation val="minMax"/>
        </c:scaling>
        <c:delete val="0"/>
        <c:axPos val="b"/>
        <c:numFmt formatCode="General" sourceLinked="1"/>
        <c:majorTickMark val="none"/>
        <c:minorTickMark val="none"/>
        <c:tickLblPos val="nextTo"/>
        <c:spPr>
          <a:noFill/>
          <a:ln w="28575" cap="flat" cmpd="sng" algn="ctr">
            <a:solidFill>
              <a:srgbClr val="01C3BB"/>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charset="0"/>
                <a:ea typeface="Arial" charset="0"/>
                <a:cs typeface="Arial" charset="0"/>
              </a:defRPr>
            </a:pPr>
            <a:endParaRPr lang="en-US"/>
          </a:p>
        </c:txPr>
        <c:crossAx val="204890544"/>
        <c:crosses val="autoZero"/>
        <c:auto val="1"/>
        <c:lblAlgn val="ctr"/>
        <c:lblOffset val="100"/>
        <c:noMultiLvlLbl val="0"/>
      </c:catAx>
      <c:valAx>
        <c:axId val="20489054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charset="0"/>
                <a:ea typeface="Arial" charset="0"/>
                <a:cs typeface="Arial" charset="0"/>
              </a:defRPr>
            </a:pPr>
            <a:endParaRPr lang="en-US"/>
          </a:p>
        </c:txPr>
        <c:crossAx val="204978624"/>
        <c:crosses val="autoZero"/>
        <c:crossBetween val="between"/>
      </c:valAx>
      <c:spPr>
        <a:solidFill>
          <a:schemeClr val="bg1">
            <a:lumMod val="95000"/>
            <a:alpha val="31000"/>
          </a:schemeClr>
        </a:solid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C5C66-5EDF-CD4F-AC3D-62734E885DAC}" type="datetimeFigureOut">
              <a:rPr lang="en-US" smtClean="0"/>
              <a:t>10/23/17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EA32D-D2D9-2545-ACBE-3E9C2920D607}" type="slidenum">
              <a:rPr lang="en-US" smtClean="0"/>
              <a:t>‹#›</a:t>
            </a:fld>
            <a:endParaRPr lang="en-US" dirty="0"/>
          </a:p>
        </p:txBody>
      </p:sp>
    </p:spTree>
    <p:extLst>
      <p:ext uri="{BB962C8B-B14F-4D97-AF65-F5344CB8AC3E}">
        <p14:creationId xmlns:p14="http://schemas.microsoft.com/office/powerpoint/2010/main" val="40139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EA32D-D2D9-2545-ACBE-3E9C2920D607}" type="slidenum">
              <a:rPr lang="en-US" smtClean="0"/>
              <a:t>9</a:t>
            </a:fld>
            <a:endParaRPr lang="en-US" dirty="0"/>
          </a:p>
        </p:txBody>
      </p:sp>
    </p:spTree>
    <p:extLst>
      <p:ext uri="{BB962C8B-B14F-4D97-AF65-F5344CB8AC3E}">
        <p14:creationId xmlns:p14="http://schemas.microsoft.com/office/powerpoint/2010/main" val="95233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36098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50185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154604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140978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98587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168162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7874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60965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87870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11044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8183D-F8D6-DF46-A27E-54FAA9B5128F}" type="datetimeFigureOut">
              <a:rPr lang="en-US" smtClean="0"/>
              <a:t>10/23/17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CFE9A-9643-7643-B7CC-50C1DCA27EEE}" type="slidenum">
              <a:rPr lang="en-US" smtClean="0"/>
              <a:t>‹#›</a:t>
            </a:fld>
            <a:endParaRPr lang="en-US" dirty="0"/>
          </a:p>
        </p:txBody>
      </p:sp>
    </p:spTree>
    <p:extLst>
      <p:ext uri="{BB962C8B-B14F-4D97-AF65-F5344CB8AC3E}">
        <p14:creationId xmlns:p14="http://schemas.microsoft.com/office/powerpoint/2010/main" val="882942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8183D-F8D6-DF46-A27E-54FAA9B5128F}" type="datetimeFigureOut">
              <a:rPr lang="en-US" smtClean="0"/>
              <a:t>10/23/17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CFE9A-9643-7643-B7CC-50C1DCA27EEE}" type="slidenum">
              <a:rPr lang="en-US" smtClean="0"/>
              <a:t>‹#›</a:t>
            </a:fld>
            <a:endParaRPr lang="en-US" dirty="0"/>
          </a:p>
        </p:txBody>
      </p:sp>
    </p:spTree>
    <p:extLst>
      <p:ext uri="{BB962C8B-B14F-4D97-AF65-F5344CB8AC3E}">
        <p14:creationId xmlns:p14="http://schemas.microsoft.com/office/powerpoint/2010/main" val="1779518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chart" Target="../charts/char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5.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5" Type="http://schemas.openxmlformats.org/officeDocument/2006/relationships/chart" Target="../charts/chart19.xml"/><Relationship Id="rId6" Type="http://schemas.openxmlformats.org/officeDocument/2006/relationships/chart" Target="../charts/chart20.xml"/><Relationship Id="rId7" Type="http://schemas.openxmlformats.org/officeDocument/2006/relationships/chart" Target="../charts/chart2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54515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93944" y="1244254"/>
            <a:ext cx="3992771" cy="3154710"/>
          </a:xfrm>
          <a:prstGeom prst="rect">
            <a:avLst/>
          </a:prstGeom>
          <a:noFill/>
        </p:spPr>
        <p:txBody>
          <a:bodyPr wrap="square" rtlCol="0">
            <a:spAutoFit/>
          </a:bodyPr>
          <a:lstStyle/>
          <a:p>
            <a:r>
              <a:rPr lang="en-US" sz="19900" spc="-300" dirty="0" smtClean="0">
                <a:latin typeface="Franklin Gothic Heavy" charset="0"/>
                <a:ea typeface="Franklin Gothic Heavy" charset="0"/>
                <a:cs typeface="Franklin Gothic Heavy" charset="0"/>
              </a:rPr>
              <a:t>10</a:t>
            </a:r>
            <a:endParaRPr lang="en-US" sz="19900" spc="-300" dirty="0">
              <a:latin typeface="Franklin Gothic Heavy" charset="0"/>
              <a:ea typeface="Franklin Gothic Heavy" charset="0"/>
              <a:cs typeface="Franklin Gothic Heavy" charset="0"/>
            </a:endParaRPr>
          </a:p>
        </p:txBody>
      </p:sp>
      <p:sp>
        <p:nvSpPr>
          <p:cNvPr id="9" name="TextBox 8"/>
          <p:cNvSpPr txBox="1"/>
          <p:nvPr/>
        </p:nvSpPr>
        <p:spPr>
          <a:xfrm>
            <a:off x="998550" y="3771371"/>
            <a:ext cx="3941971" cy="1015663"/>
          </a:xfrm>
          <a:prstGeom prst="rect">
            <a:avLst/>
          </a:prstGeom>
          <a:noFill/>
        </p:spPr>
        <p:txBody>
          <a:bodyPr wrap="square" rtlCol="0">
            <a:spAutoFit/>
          </a:bodyPr>
          <a:lstStyle/>
          <a:p>
            <a:r>
              <a:rPr lang="en-US" sz="2000" dirty="0" smtClean="0">
                <a:solidFill>
                  <a:schemeClr val="bg1"/>
                </a:solidFill>
                <a:latin typeface="Franklin Gothic Book" charset="0"/>
                <a:ea typeface="Franklin Gothic Book" charset="0"/>
                <a:cs typeface="Franklin Gothic Book" charset="0"/>
              </a:rPr>
              <a:t>TO HELP YOU BETTER VISUALIZE YOUR MARKET RESEARCH DATA </a:t>
            </a:r>
            <a:r>
              <a:rPr lang="en-US" sz="2000" dirty="0" smtClean="0">
                <a:solidFill>
                  <a:schemeClr val="bg1"/>
                </a:solidFill>
                <a:latin typeface="Franklin Gothic Book" charset="0"/>
                <a:ea typeface="Franklin Gothic Book" charset="0"/>
                <a:cs typeface="Franklin Gothic Book" charset="0"/>
              </a:rPr>
              <a:t>AND </a:t>
            </a:r>
            <a:r>
              <a:rPr lang="en-US" sz="2000" dirty="0" smtClean="0">
                <a:solidFill>
                  <a:schemeClr val="bg1"/>
                </a:solidFill>
                <a:latin typeface="Franklin Gothic Book" charset="0"/>
                <a:ea typeface="Franklin Gothic Book" charset="0"/>
                <a:cs typeface="Franklin Gothic Book" charset="0"/>
              </a:rPr>
              <a:t>IMPRESS YOUR CLIENTS</a:t>
            </a:r>
            <a:endParaRPr lang="en-US" sz="2000" dirty="0">
              <a:solidFill>
                <a:schemeClr val="bg1"/>
              </a:solidFill>
              <a:latin typeface="Franklin Gothic Book" charset="0"/>
              <a:ea typeface="Franklin Gothic Book" charset="0"/>
              <a:cs typeface="Franklin Gothic Book" charset="0"/>
            </a:endParaRPr>
          </a:p>
        </p:txBody>
      </p:sp>
      <p:sp>
        <p:nvSpPr>
          <p:cNvPr id="10" name="TextBox 9"/>
          <p:cNvSpPr txBox="1"/>
          <p:nvPr/>
        </p:nvSpPr>
        <p:spPr>
          <a:xfrm>
            <a:off x="3354055" y="3345166"/>
            <a:ext cx="1287932" cy="461665"/>
          </a:xfrm>
          <a:prstGeom prst="rect">
            <a:avLst/>
          </a:prstGeom>
          <a:noFill/>
        </p:spPr>
        <p:txBody>
          <a:bodyPr wrap="square" rtlCol="0">
            <a:spAutoFit/>
          </a:bodyPr>
          <a:lstStyle/>
          <a:p>
            <a:r>
              <a:rPr lang="en-US" sz="2400" b="1" dirty="0" smtClean="0">
                <a:solidFill>
                  <a:schemeClr val="bg1"/>
                </a:solidFill>
                <a:latin typeface="Franklin Gothic Demi" charset="0"/>
                <a:ea typeface="Franklin Gothic Demi" charset="0"/>
                <a:cs typeface="Franklin Gothic Demi" charset="0"/>
              </a:rPr>
              <a:t>CHARTS</a:t>
            </a:r>
            <a:endParaRPr lang="en-US" sz="2400" b="1" dirty="0">
              <a:solidFill>
                <a:schemeClr val="bg1"/>
              </a:solidFill>
              <a:latin typeface="Franklin Gothic Demi" charset="0"/>
              <a:ea typeface="Franklin Gothic Demi" charset="0"/>
              <a:cs typeface="Franklin Gothic Demi"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27" y="4859807"/>
            <a:ext cx="1156233" cy="363741"/>
          </a:xfrm>
          <a:prstGeom prst="rect">
            <a:avLst/>
          </a:prstGeom>
        </p:spPr>
      </p:pic>
      <p:sp>
        <p:nvSpPr>
          <p:cNvPr id="78" name="Rectangle 77"/>
          <p:cNvSpPr/>
          <p:nvPr/>
        </p:nvSpPr>
        <p:spPr>
          <a:xfrm>
            <a:off x="8937814" y="598584"/>
            <a:ext cx="2695887" cy="182995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p:cNvGrpSpPr/>
          <p:nvPr/>
        </p:nvGrpSpPr>
        <p:grpSpPr>
          <a:xfrm>
            <a:off x="9085920" y="1077005"/>
            <a:ext cx="2377440" cy="347577"/>
            <a:chOff x="9540470" y="432166"/>
            <a:chExt cx="2377440" cy="347577"/>
          </a:xfrm>
        </p:grpSpPr>
        <p:sp>
          <p:nvSpPr>
            <p:cNvPr id="102" name="object 168">
              <a:extLst>
                <a:ext uri="{FF2B5EF4-FFF2-40B4-BE49-F238E27FC236}">
                  <a16:creationId xmlns="" xmlns:a16="http://schemas.microsoft.com/office/drawing/2014/main" id="{1155F8A8-B0CA-45C6-8451-78298F124D47}"/>
                </a:ext>
              </a:extLst>
            </p:cNvPr>
            <p:cNvSpPr txBox="1"/>
            <p:nvPr/>
          </p:nvSpPr>
          <p:spPr>
            <a:xfrm>
              <a:off x="11453322" y="642526"/>
              <a:ext cx="332489" cy="137217"/>
            </a:xfrm>
            <a:prstGeom prst="rect">
              <a:avLst/>
            </a:prstGeom>
          </p:spPr>
          <p:txBody>
            <a:bodyPr vert="horz" wrap="square" lIns="0" tIns="13970" rIns="0" bIns="0" rtlCol="0">
              <a:spAutoFit/>
            </a:bodyPr>
            <a:lstStyle/>
            <a:p>
              <a:pPr algn="ctr">
                <a:lnSpc>
                  <a:spcPct val="100000"/>
                </a:lnSpc>
                <a:spcBef>
                  <a:spcPts val="110"/>
                </a:spcBef>
              </a:pPr>
              <a:r>
                <a:rPr sz="800" spc="0">
                  <a:latin typeface="Arial"/>
                  <a:cs typeface="Arial"/>
                </a:rPr>
                <a:t>HIGH</a:t>
              </a:r>
              <a:endParaRPr sz="800">
                <a:latin typeface="Arial"/>
                <a:cs typeface="Arial"/>
              </a:endParaRPr>
            </a:p>
          </p:txBody>
        </p:sp>
        <p:sp>
          <p:nvSpPr>
            <p:cNvPr id="103" name="object 169">
              <a:extLst>
                <a:ext uri="{FF2B5EF4-FFF2-40B4-BE49-F238E27FC236}">
                  <a16:creationId xmlns="" xmlns:a16="http://schemas.microsoft.com/office/drawing/2014/main" id="{3384102C-0504-4730-A790-C55BBEEB584E}"/>
                </a:ext>
              </a:extLst>
            </p:cNvPr>
            <p:cNvSpPr txBox="1"/>
            <p:nvPr/>
          </p:nvSpPr>
          <p:spPr>
            <a:xfrm>
              <a:off x="10531997" y="642526"/>
              <a:ext cx="380891"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MED</a:t>
              </a:r>
              <a:endParaRPr sz="800" dirty="0">
                <a:latin typeface="Arial"/>
                <a:cs typeface="Arial"/>
              </a:endParaRPr>
            </a:p>
          </p:txBody>
        </p:sp>
        <p:sp>
          <p:nvSpPr>
            <p:cNvPr id="104" name="object 170">
              <a:extLst>
                <a:ext uri="{FF2B5EF4-FFF2-40B4-BE49-F238E27FC236}">
                  <a16:creationId xmlns="" xmlns:a16="http://schemas.microsoft.com/office/drawing/2014/main" id="{094AE539-C646-4336-B916-247E9282E880}"/>
                </a:ext>
              </a:extLst>
            </p:cNvPr>
            <p:cNvSpPr txBox="1"/>
            <p:nvPr/>
          </p:nvSpPr>
          <p:spPr>
            <a:xfrm>
              <a:off x="9693205" y="642526"/>
              <a:ext cx="352927" cy="137217"/>
            </a:xfrm>
            <a:prstGeom prst="rect">
              <a:avLst/>
            </a:prstGeom>
          </p:spPr>
          <p:txBody>
            <a:bodyPr vert="horz" wrap="square" lIns="0" tIns="13970" rIns="0" bIns="0" rtlCol="0">
              <a:spAutoFit/>
            </a:bodyPr>
            <a:lstStyle/>
            <a:p>
              <a:pPr algn="ctr">
                <a:lnSpc>
                  <a:spcPct val="100000"/>
                </a:lnSpc>
                <a:spcBef>
                  <a:spcPts val="110"/>
                </a:spcBef>
              </a:pPr>
              <a:r>
                <a:rPr sz="800" spc="25">
                  <a:latin typeface="Arial"/>
                  <a:cs typeface="Arial"/>
                </a:rPr>
                <a:t>LOW</a:t>
              </a:r>
              <a:endParaRPr sz="800">
                <a:latin typeface="Arial"/>
                <a:cs typeface="Arial"/>
              </a:endParaRPr>
            </a:p>
          </p:txBody>
        </p:sp>
        <p:grpSp>
          <p:nvGrpSpPr>
            <p:cNvPr id="105" name="Group 104"/>
            <p:cNvGrpSpPr/>
            <p:nvPr/>
          </p:nvGrpSpPr>
          <p:grpSpPr>
            <a:xfrm>
              <a:off x="9540470" y="462602"/>
              <a:ext cx="2377440" cy="88407"/>
              <a:chOff x="9540470" y="462602"/>
              <a:chExt cx="2377440" cy="88407"/>
            </a:xfrm>
          </p:grpSpPr>
          <p:sp>
            <p:nvSpPr>
              <p:cNvPr id="107" name="Rectangle 106"/>
              <p:cNvSpPr/>
              <p:nvPr/>
            </p:nvSpPr>
            <p:spPr>
              <a:xfrm>
                <a:off x="9540470" y="462602"/>
                <a:ext cx="2377440" cy="884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9540470" y="462602"/>
                <a:ext cx="2103120" cy="88407"/>
              </a:xfrm>
              <a:prstGeom prst="rect">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object 167">
              <a:extLst>
                <a:ext uri="{FF2B5EF4-FFF2-40B4-BE49-F238E27FC236}">
                  <a16:creationId xmlns="" xmlns:a16="http://schemas.microsoft.com/office/drawing/2014/main" id="{558556A7-2837-4CE7-BE39-742F37885646}"/>
                </a:ext>
              </a:extLst>
            </p:cNvPr>
            <p:cNvSpPr/>
            <p:nvPr/>
          </p:nvSpPr>
          <p:spPr>
            <a:xfrm>
              <a:off x="11550020" y="432166"/>
              <a:ext cx="181896" cy="173011"/>
            </a:xfrm>
            <a:custGeom>
              <a:avLst/>
              <a:gdLst/>
              <a:ahLst/>
              <a:cxnLst/>
              <a:rect l="l" t="t" r="r" b="b"/>
              <a:pathLst>
                <a:path w="220979" h="210184">
                  <a:moveTo>
                    <a:pt x="110236" y="0"/>
                  </a:moveTo>
                  <a:lnTo>
                    <a:pt x="0" y="80073"/>
                  </a:lnTo>
                  <a:lnTo>
                    <a:pt x="0" y="209651"/>
                  </a:lnTo>
                  <a:lnTo>
                    <a:pt x="220459" y="209651"/>
                  </a:lnTo>
                  <a:lnTo>
                    <a:pt x="220459" y="80073"/>
                  </a:lnTo>
                  <a:lnTo>
                    <a:pt x="110236" y="0"/>
                  </a:lnTo>
                  <a:close/>
                </a:path>
              </a:pathLst>
            </a:custGeom>
            <a:solidFill>
              <a:srgbClr val="01C3BB"/>
            </a:solidFill>
            <a:ln>
              <a:solidFill>
                <a:srgbClr val="01C3BB"/>
              </a:solidFill>
            </a:ln>
          </p:spPr>
          <p:txBody>
            <a:bodyPr wrap="square" lIns="0" tIns="0" rIns="0" bIns="0" rtlCol="0"/>
            <a:lstStyle/>
            <a:p>
              <a:endParaRPr sz="1600"/>
            </a:p>
          </p:txBody>
        </p:sp>
      </p:grpSp>
      <p:grpSp>
        <p:nvGrpSpPr>
          <p:cNvPr id="109" name="Group 108"/>
          <p:cNvGrpSpPr/>
          <p:nvPr/>
        </p:nvGrpSpPr>
        <p:grpSpPr>
          <a:xfrm>
            <a:off x="9085920" y="1748364"/>
            <a:ext cx="2377440" cy="347577"/>
            <a:chOff x="9540470" y="432166"/>
            <a:chExt cx="2377440" cy="347577"/>
          </a:xfrm>
        </p:grpSpPr>
        <p:sp>
          <p:nvSpPr>
            <p:cNvPr id="110" name="object 168">
              <a:extLst>
                <a:ext uri="{FF2B5EF4-FFF2-40B4-BE49-F238E27FC236}">
                  <a16:creationId xmlns="" xmlns:a16="http://schemas.microsoft.com/office/drawing/2014/main" id="{1155F8A8-B0CA-45C6-8451-78298F124D47}"/>
                </a:ext>
              </a:extLst>
            </p:cNvPr>
            <p:cNvSpPr txBox="1"/>
            <p:nvPr/>
          </p:nvSpPr>
          <p:spPr>
            <a:xfrm>
              <a:off x="11453322" y="642526"/>
              <a:ext cx="332489" cy="137217"/>
            </a:xfrm>
            <a:prstGeom prst="rect">
              <a:avLst/>
            </a:prstGeom>
          </p:spPr>
          <p:txBody>
            <a:bodyPr vert="horz" wrap="square" lIns="0" tIns="13970" rIns="0" bIns="0" rtlCol="0">
              <a:spAutoFit/>
            </a:bodyPr>
            <a:lstStyle/>
            <a:p>
              <a:pPr algn="ctr">
                <a:lnSpc>
                  <a:spcPct val="100000"/>
                </a:lnSpc>
                <a:spcBef>
                  <a:spcPts val="110"/>
                </a:spcBef>
              </a:pPr>
              <a:r>
                <a:rPr sz="800" spc="0">
                  <a:latin typeface="Arial"/>
                  <a:cs typeface="Arial"/>
                </a:rPr>
                <a:t>HIGH</a:t>
              </a:r>
              <a:endParaRPr sz="800">
                <a:latin typeface="Arial"/>
                <a:cs typeface="Arial"/>
              </a:endParaRPr>
            </a:p>
          </p:txBody>
        </p:sp>
        <p:sp>
          <p:nvSpPr>
            <p:cNvPr id="111" name="object 169">
              <a:extLst>
                <a:ext uri="{FF2B5EF4-FFF2-40B4-BE49-F238E27FC236}">
                  <a16:creationId xmlns="" xmlns:a16="http://schemas.microsoft.com/office/drawing/2014/main" id="{3384102C-0504-4730-A790-C55BBEEB584E}"/>
                </a:ext>
              </a:extLst>
            </p:cNvPr>
            <p:cNvSpPr txBox="1"/>
            <p:nvPr/>
          </p:nvSpPr>
          <p:spPr>
            <a:xfrm>
              <a:off x="10531997" y="642526"/>
              <a:ext cx="380891"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MED</a:t>
              </a:r>
              <a:endParaRPr sz="800" dirty="0">
                <a:latin typeface="Arial"/>
                <a:cs typeface="Arial"/>
              </a:endParaRPr>
            </a:p>
          </p:txBody>
        </p:sp>
        <p:sp>
          <p:nvSpPr>
            <p:cNvPr id="112" name="object 170">
              <a:extLst>
                <a:ext uri="{FF2B5EF4-FFF2-40B4-BE49-F238E27FC236}">
                  <a16:creationId xmlns="" xmlns:a16="http://schemas.microsoft.com/office/drawing/2014/main" id="{094AE539-C646-4336-B916-247E9282E880}"/>
                </a:ext>
              </a:extLst>
            </p:cNvPr>
            <p:cNvSpPr txBox="1"/>
            <p:nvPr/>
          </p:nvSpPr>
          <p:spPr>
            <a:xfrm>
              <a:off x="9693205" y="642526"/>
              <a:ext cx="352927" cy="137217"/>
            </a:xfrm>
            <a:prstGeom prst="rect">
              <a:avLst/>
            </a:prstGeom>
          </p:spPr>
          <p:txBody>
            <a:bodyPr vert="horz" wrap="square" lIns="0" tIns="13970" rIns="0" bIns="0" rtlCol="0">
              <a:spAutoFit/>
            </a:bodyPr>
            <a:lstStyle/>
            <a:p>
              <a:pPr algn="ctr">
                <a:lnSpc>
                  <a:spcPct val="100000"/>
                </a:lnSpc>
                <a:spcBef>
                  <a:spcPts val="110"/>
                </a:spcBef>
              </a:pPr>
              <a:r>
                <a:rPr sz="800" spc="25">
                  <a:latin typeface="Arial"/>
                  <a:cs typeface="Arial"/>
                </a:rPr>
                <a:t>LOW</a:t>
              </a:r>
              <a:endParaRPr sz="800">
                <a:latin typeface="Arial"/>
                <a:cs typeface="Arial"/>
              </a:endParaRPr>
            </a:p>
          </p:txBody>
        </p:sp>
        <p:grpSp>
          <p:nvGrpSpPr>
            <p:cNvPr id="113" name="Group 112"/>
            <p:cNvGrpSpPr/>
            <p:nvPr/>
          </p:nvGrpSpPr>
          <p:grpSpPr>
            <a:xfrm>
              <a:off x="9540470" y="462602"/>
              <a:ext cx="2377440" cy="88407"/>
              <a:chOff x="9540470" y="462602"/>
              <a:chExt cx="2377440" cy="88407"/>
            </a:xfrm>
          </p:grpSpPr>
          <p:sp>
            <p:nvSpPr>
              <p:cNvPr id="115" name="Rectangle 114"/>
              <p:cNvSpPr/>
              <p:nvPr/>
            </p:nvSpPr>
            <p:spPr>
              <a:xfrm>
                <a:off x="9540470" y="462602"/>
                <a:ext cx="2377440" cy="884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9540470" y="462602"/>
                <a:ext cx="2103120" cy="88407"/>
              </a:xfrm>
              <a:prstGeom prst="rect">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 name="object 167">
              <a:extLst>
                <a:ext uri="{FF2B5EF4-FFF2-40B4-BE49-F238E27FC236}">
                  <a16:creationId xmlns="" xmlns:a16="http://schemas.microsoft.com/office/drawing/2014/main" id="{558556A7-2837-4CE7-BE39-742F37885646}"/>
                </a:ext>
              </a:extLst>
            </p:cNvPr>
            <p:cNvSpPr/>
            <p:nvPr/>
          </p:nvSpPr>
          <p:spPr>
            <a:xfrm>
              <a:off x="11539378" y="432166"/>
              <a:ext cx="181896" cy="173011"/>
            </a:xfrm>
            <a:custGeom>
              <a:avLst/>
              <a:gdLst/>
              <a:ahLst/>
              <a:cxnLst/>
              <a:rect l="l" t="t" r="r" b="b"/>
              <a:pathLst>
                <a:path w="220979" h="210184">
                  <a:moveTo>
                    <a:pt x="110236" y="0"/>
                  </a:moveTo>
                  <a:lnTo>
                    <a:pt x="0" y="80073"/>
                  </a:lnTo>
                  <a:lnTo>
                    <a:pt x="0" y="209651"/>
                  </a:lnTo>
                  <a:lnTo>
                    <a:pt x="220459" y="209651"/>
                  </a:lnTo>
                  <a:lnTo>
                    <a:pt x="220459" y="80073"/>
                  </a:lnTo>
                  <a:lnTo>
                    <a:pt x="110236" y="0"/>
                  </a:lnTo>
                  <a:close/>
                </a:path>
              </a:pathLst>
            </a:custGeom>
            <a:solidFill>
              <a:srgbClr val="01C3BB"/>
            </a:solidFill>
            <a:ln>
              <a:solidFill>
                <a:srgbClr val="01C3BB"/>
              </a:solidFill>
            </a:ln>
          </p:spPr>
          <p:txBody>
            <a:bodyPr wrap="square" lIns="0" tIns="0" rIns="0" bIns="0" rtlCol="0"/>
            <a:lstStyle/>
            <a:p>
              <a:endParaRPr sz="1600"/>
            </a:p>
          </p:txBody>
        </p:sp>
      </p:grpSp>
      <p:sp>
        <p:nvSpPr>
          <p:cNvPr id="125" name="Rectangle 124"/>
          <p:cNvSpPr/>
          <p:nvPr/>
        </p:nvSpPr>
        <p:spPr>
          <a:xfrm>
            <a:off x="8937814" y="2573369"/>
            <a:ext cx="2695887" cy="182995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8940662" y="4548154"/>
            <a:ext cx="2695887" cy="182995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6051521" y="598584"/>
            <a:ext cx="2695887" cy="182995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6051157" y="2573369"/>
            <a:ext cx="2695887" cy="182995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6054005" y="4548154"/>
            <a:ext cx="2695887" cy="182995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4" name="Chart 93"/>
          <p:cNvGraphicFramePr/>
          <p:nvPr>
            <p:extLst>
              <p:ext uri="{D42A27DB-BD31-4B8C-83A1-F6EECF244321}">
                <p14:modId xmlns:p14="http://schemas.microsoft.com/office/powerpoint/2010/main" val="2122096405"/>
              </p:ext>
            </p:extLst>
          </p:nvPr>
        </p:nvGraphicFramePr>
        <p:xfrm>
          <a:off x="8420217" y="4087883"/>
          <a:ext cx="3314459" cy="3570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0" name="Chart 129"/>
          <p:cNvGraphicFramePr/>
          <p:nvPr>
            <p:extLst>
              <p:ext uri="{D42A27DB-BD31-4B8C-83A1-F6EECF244321}">
                <p14:modId xmlns:p14="http://schemas.microsoft.com/office/powerpoint/2010/main" val="60616653"/>
              </p:ext>
            </p:extLst>
          </p:nvPr>
        </p:nvGraphicFramePr>
        <p:xfrm>
          <a:off x="8495414" y="2504327"/>
          <a:ext cx="3565957" cy="2024239"/>
        </p:xfrm>
        <a:graphic>
          <a:graphicData uri="http://schemas.openxmlformats.org/drawingml/2006/chart">
            <c:chart xmlns:c="http://schemas.openxmlformats.org/drawingml/2006/chart" xmlns:r="http://schemas.openxmlformats.org/officeDocument/2006/relationships" r:id="rId4"/>
          </a:graphicData>
        </a:graphic>
      </p:graphicFrame>
      <p:sp>
        <p:nvSpPr>
          <p:cNvPr id="131" name="Rectangle 130"/>
          <p:cNvSpPr/>
          <p:nvPr/>
        </p:nvSpPr>
        <p:spPr>
          <a:xfrm>
            <a:off x="8937814" y="2573369"/>
            <a:ext cx="2695887" cy="1829958"/>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2" name="Group 131"/>
          <p:cNvGrpSpPr/>
          <p:nvPr/>
        </p:nvGrpSpPr>
        <p:grpSpPr>
          <a:xfrm>
            <a:off x="6232685" y="4839075"/>
            <a:ext cx="459264" cy="1534628"/>
            <a:chOff x="4579929" y="2348830"/>
            <a:chExt cx="649674" cy="2170880"/>
          </a:xfrm>
          <a:solidFill>
            <a:schemeClr val="tx1"/>
          </a:solidFill>
        </p:grpSpPr>
        <p:sp>
          <p:nvSpPr>
            <p:cNvPr id="133" name="Round Same Side Corner Rectangle 132"/>
            <p:cNvSpPr/>
            <p:nvPr/>
          </p:nvSpPr>
          <p:spPr>
            <a:xfrm>
              <a:off x="4754684" y="2348830"/>
              <a:ext cx="308735" cy="947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Parallelogram 133"/>
            <p:cNvSpPr/>
            <p:nvPr/>
          </p:nvSpPr>
          <p:spPr>
            <a:xfrm>
              <a:off x="4579929"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134"/>
            <p:cNvSpPr/>
            <p:nvPr/>
          </p:nvSpPr>
          <p:spPr>
            <a:xfrm>
              <a:off x="4679740" y="2460622"/>
              <a:ext cx="458121" cy="851888"/>
            </a:xfrm>
            <a:custGeom>
              <a:avLst/>
              <a:gdLst>
                <a:gd name="connsiteX0" fmla="*/ 74006 w 458121"/>
                <a:gd name="connsiteY0" fmla="*/ 0 h 816715"/>
                <a:gd name="connsiteX1" fmla="*/ 119267 w 458121"/>
                <a:gd name="connsiteY1" fmla="*/ 0 h 816715"/>
                <a:gd name="connsiteX2" fmla="*/ 338854 w 458121"/>
                <a:gd name="connsiteY2" fmla="*/ 0 h 816715"/>
                <a:gd name="connsiteX3" fmla="*/ 384115 w 458121"/>
                <a:gd name="connsiteY3" fmla="*/ 0 h 816715"/>
                <a:gd name="connsiteX4" fmla="*/ 458121 w 458121"/>
                <a:gd name="connsiteY4" fmla="*/ 816715 h 816715"/>
                <a:gd name="connsiteX5" fmla="*/ 264848 w 458121"/>
                <a:gd name="connsiteY5" fmla="*/ 816715 h 816715"/>
                <a:gd name="connsiteX6" fmla="*/ 193273 w 458121"/>
                <a:gd name="connsiteY6" fmla="*/ 816715 h 816715"/>
                <a:gd name="connsiteX7" fmla="*/ 0 w 458121"/>
                <a:gd name="connsiteY7" fmla="*/ 816715 h 81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21" h="816715">
                  <a:moveTo>
                    <a:pt x="74006" y="0"/>
                  </a:moveTo>
                  <a:lnTo>
                    <a:pt x="119267" y="0"/>
                  </a:lnTo>
                  <a:lnTo>
                    <a:pt x="338854" y="0"/>
                  </a:lnTo>
                  <a:lnTo>
                    <a:pt x="384115" y="0"/>
                  </a:lnTo>
                  <a:lnTo>
                    <a:pt x="458121" y="816715"/>
                  </a:lnTo>
                  <a:lnTo>
                    <a:pt x="264848" y="816715"/>
                  </a:lnTo>
                  <a:lnTo>
                    <a:pt x="193273" y="816715"/>
                  </a:lnTo>
                  <a:lnTo>
                    <a:pt x="0" y="816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Parallelogram 135"/>
            <p:cNvSpPr/>
            <p:nvPr/>
          </p:nvSpPr>
          <p:spPr>
            <a:xfrm flipH="1">
              <a:off x="4722220"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4579929" y="3476255"/>
              <a:ext cx="649674" cy="1043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37"/>
          <p:cNvGrpSpPr/>
          <p:nvPr/>
        </p:nvGrpSpPr>
        <p:grpSpPr>
          <a:xfrm>
            <a:off x="6867502" y="5008541"/>
            <a:ext cx="459264" cy="1365162"/>
            <a:chOff x="4579929" y="2348830"/>
            <a:chExt cx="649674" cy="1931154"/>
          </a:xfrm>
          <a:solidFill>
            <a:srgbClr val="01C3BB"/>
          </a:solidFill>
        </p:grpSpPr>
        <p:sp>
          <p:nvSpPr>
            <p:cNvPr id="139" name="Round Same Side Corner Rectangle 138"/>
            <p:cNvSpPr/>
            <p:nvPr/>
          </p:nvSpPr>
          <p:spPr>
            <a:xfrm>
              <a:off x="4754684" y="2348830"/>
              <a:ext cx="308735" cy="947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Parallelogram 139"/>
            <p:cNvSpPr/>
            <p:nvPr/>
          </p:nvSpPr>
          <p:spPr>
            <a:xfrm>
              <a:off x="4579929"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140"/>
            <p:cNvSpPr/>
            <p:nvPr/>
          </p:nvSpPr>
          <p:spPr>
            <a:xfrm>
              <a:off x="4679740" y="2460622"/>
              <a:ext cx="458121" cy="851890"/>
            </a:xfrm>
            <a:custGeom>
              <a:avLst/>
              <a:gdLst>
                <a:gd name="connsiteX0" fmla="*/ 74006 w 458121"/>
                <a:gd name="connsiteY0" fmla="*/ 0 h 816715"/>
                <a:gd name="connsiteX1" fmla="*/ 119267 w 458121"/>
                <a:gd name="connsiteY1" fmla="*/ 0 h 816715"/>
                <a:gd name="connsiteX2" fmla="*/ 338854 w 458121"/>
                <a:gd name="connsiteY2" fmla="*/ 0 h 816715"/>
                <a:gd name="connsiteX3" fmla="*/ 384115 w 458121"/>
                <a:gd name="connsiteY3" fmla="*/ 0 h 816715"/>
                <a:gd name="connsiteX4" fmla="*/ 458121 w 458121"/>
                <a:gd name="connsiteY4" fmla="*/ 816715 h 816715"/>
                <a:gd name="connsiteX5" fmla="*/ 264848 w 458121"/>
                <a:gd name="connsiteY5" fmla="*/ 816715 h 816715"/>
                <a:gd name="connsiteX6" fmla="*/ 193273 w 458121"/>
                <a:gd name="connsiteY6" fmla="*/ 816715 h 816715"/>
                <a:gd name="connsiteX7" fmla="*/ 0 w 458121"/>
                <a:gd name="connsiteY7" fmla="*/ 816715 h 81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21" h="816715">
                  <a:moveTo>
                    <a:pt x="74006" y="0"/>
                  </a:moveTo>
                  <a:lnTo>
                    <a:pt x="119267" y="0"/>
                  </a:lnTo>
                  <a:lnTo>
                    <a:pt x="338854" y="0"/>
                  </a:lnTo>
                  <a:lnTo>
                    <a:pt x="384115" y="0"/>
                  </a:lnTo>
                  <a:lnTo>
                    <a:pt x="458121" y="816715"/>
                  </a:lnTo>
                  <a:lnTo>
                    <a:pt x="264848" y="816715"/>
                  </a:lnTo>
                  <a:lnTo>
                    <a:pt x="193273" y="816715"/>
                  </a:lnTo>
                  <a:lnTo>
                    <a:pt x="0" y="816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Parallelogram 141"/>
            <p:cNvSpPr/>
            <p:nvPr/>
          </p:nvSpPr>
          <p:spPr>
            <a:xfrm flipH="1">
              <a:off x="4722220"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4579929" y="3476255"/>
              <a:ext cx="649674" cy="803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p:cNvGrpSpPr/>
          <p:nvPr/>
        </p:nvGrpSpPr>
        <p:grpSpPr>
          <a:xfrm>
            <a:off x="7502319" y="5230682"/>
            <a:ext cx="459264" cy="1143021"/>
            <a:chOff x="4579929" y="2348830"/>
            <a:chExt cx="649674" cy="1616911"/>
          </a:xfrm>
          <a:solidFill>
            <a:schemeClr val="tx1"/>
          </a:solidFill>
        </p:grpSpPr>
        <p:sp>
          <p:nvSpPr>
            <p:cNvPr id="145" name="Round Same Side Corner Rectangle 144"/>
            <p:cNvSpPr/>
            <p:nvPr/>
          </p:nvSpPr>
          <p:spPr>
            <a:xfrm>
              <a:off x="4754684" y="2348830"/>
              <a:ext cx="308735" cy="947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Parallelogram 145"/>
            <p:cNvSpPr/>
            <p:nvPr/>
          </p:nvSpPr>
          <p:spPr>
            <a:xfrm>
              <a:off x="4579929"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Freeform 146"/>
            <p:cNvSpPr/>
            <p:nvPr/>
          </p:nvSpPr>
          <p:spPr>
            <a:xfrm>
              <a:off x="4679740" y="2460622"/>
              <a:ext cx="458121" cy="851890"/>
            </a:xfrm>
            <a:custGeom>
              <a:avLst/>
              <a:gdLst>
                <a:gd name="connsiteX0" fmla="*/ 74006 w 458121"/>
                <a:gd name="connsiteY0" fmla="*/ 0 h 816715"/>
                <a:gd name="connsiteX1" fmla="*/ 119267 w 458121"/>
                <a:gd name="connsiteY1" fmla="*/ 0 h 816715"/>
                <a:gd name="connsiteX2" fmla="*/ 338854 w 458121"/>
                <a:gd name="connsiteY2" fmla="*/ 0 h 816715"/>
                <a:gd name="connsiteX3" fmla="*/ 384115 w 458121"/>
                <a:gd name="connsiteY3" fmla="*/ 0 h 816715"/>
                <a:gd name="connsiteX4" fmla="*/ 458121 w 458121"/>
                <a:gd name="connsiteY4" fmla="*/ 816715 h 816715"/>
                <a:gd name="connsiteX5" fmla="*/ 264848 w 458121"/>
                <a:gd name="connsiteY5" fmla="*/ 816715 h 816715"/>
                <a:gd name="connsiteX6" fmla="*/ 193273 w 458121"/>
                <a:gd name="connsiteY6" fmla="*/ 816715 h 816715"/>
                <a:gd name="connsiteX7" fmla="*/ 0 w 458121"/>
                <a:gd name="connsiteY7" fmla="*/ 816715 h 81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21" h="816715">
                  <a:moveTo>
                    <a:pt x="74006" y="0"/>
                  </a:moveTo>
                  <a:lnTo>
                    <a:pt x="119267" y="0"/>
                  </a:lnTo>
                  <a:lnTo>
                    <a:pt x="338854" y="0"/>
                  </a:lnTo>
                  <a:lnTo>
                    <a:pt x="384115" y="0"/>
                  </a:lnTo>
                  <a:lnTo>
                    <a:pt x="458121" y="816715"/>
                  </a:lnTo>
                  <a:lnTo>
                    <a:pt x="264848" y="816715"/>
                  </a:lnTo>
                  <a:lnTo>
                    <a:pt x="193273" y="816715"/>
                  </a:lnTo>
                  <a:lnTo>
                    <a:pt x="0" y="816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Parallelogram 147"/>
            <p:cNvSpPr/>
            <p:nvPr/>
          </p:nvSpPr>
          <p:spPr>
            <a:xfrm flipH="1">
              <a:off x="4722220"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4579929" y="3476255"/>
              <a:ext cx="649674" cy="4894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0" name="Group 149"/>
          <p:cNvGrpSpPr/>
          <p:nvPr/>
        </p:nvGrpSpPr>
        <p:grpSpPr>
          <a:xfrm>
            <a:off x="8137137" y="5362603"/>
            <a:ext cx="459264" cy="1011100"/>
            <a:chOff x="4579929" y="2348830"/>
            <a:chExt cx="649674" cy="1430297"/>
          </a:xfrm>
          <a:solidFill>
            <a:schemeClr val="tx1"/>
          </a:solidFill>
        </p:grpSpPr>
        <p:sp>
          <p:nvSpPr>
            <p:cNvPr id="151" name="Round Same Side Corner Rectangle 150"/>
            <p:cNvSpPr/>
            <p:nvPr/>
          </p:nvSpPr>
          <p:spPr>
            <a:xfrm>
              <a:off x="4754684" y="2348830"/>
              <a:ext cx="308735" cy="947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Parallelogram 151"/>
            <p:cNvSpPr/>
            <p:nvPr/>
          </p:nvSpPr>
          <p:spPr>
            <a:xfrm>
              <a:off x="4579929"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152"/>
            <p:cNvSpPr/>
            <p:nvPr/>
          </p:nvSpPr>
          <p:spPr>
            <a:xfrm>
              <a:off x="4679740" y="2460622"/>
              <a:ext cx="458121" cy="844296"/>
            </a:xfrm>
            <a:custGeom>
              <a:avLst/>
              <a:gdLst>
                <a:gd name="connsiteX0" fmla="*/ 74006 w 458121"/>
                <a:gd name="connsiteY0" fmla="*/ 0 h 816715"/>
                <a:gd name="connsiteX1" fmla="*/ 119267 w 458121"/>
                <a:gd name="connsiteY1" fmla="*/ 0 h 816715"/>
                <a:gd name="connsiteX2" fmla="*/ 338854 w 458121"/>
                <a:gd name="connsiteY2" fmla="*/ 0 h 816715"/>
                <a:gd name="connsiteX3" fmla="*/ 384115 w 458121"/>
                <a:gd name="connsiteY3" fmla="*/ 0 h 816715"/>
                <a:gd name="connsiteX4" fmla="*/ 458121 w 458121"/>
                <a:gd name="connsiteY4" fmla="*/ 816715 h 816715"/>
                <a:gd name="connsiteX5" fmla="*/ 264848 w 458121"/>
                <a:gd name="connsiteY5" fmla="*/ 816715 h 816715"/>
                <a:gd name="connsiteX6" fmla="*/ 193273 w 458121"/>
                <a:gd name="connsiteY6" fmla="*/ 816715 h 816715"/>
                <a:gd name="connsiteX7" fmla="*/ 0 w 458121"/>
                <a:gd name="connsiteY7" fmla="*/ 816715 h 81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21" h="816715">
                  <a:moveTo>
                    <a:pt x="74006" y="0"/>
                  </a:moveTo>
                  <a:lnTo>
                    <a:pt x="119267" y="0"/>
                  </a:lnTo>
                  <a:lnTo>
                    <a:pt x="338854" y="0"/>
                  </a:lnTo>
                  <a:lnTo>
                    <a:pt x="384115" y="0"/>
                  </a:lnTo>
                  <a:lnTo>
                    <a:pt x="458121" y="816715"/>
                  </a:lnTo>
                  <a:lnTo>
                    <a:pt x="264848" y="816715"/>
                  </a:lnTo>
                  <a:lnTo>
                    <a:pt x="193273" y="816715"/>
                  </a:lnTo>
                  <a:lnTo>
                    <a:pt x="0" y="816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Parallelogram 153"/>
            <p:cNvSpPr/>
            <p:nvPr/>
          </p:nvSpPr>
          <p:spPr>
            <a:xfrm flipH="1">
              <a:off x="4722220"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4579929" y="3476255"/>
              <a:ext cx="649674" cy="302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8" name="Group 187"/>
          <p:cNvGrpSpPr/>
          <p:nvPr/>
        </p:nvGrpSpPr>
        <p:grpSpPr>
          <a:xfrm>
            <a:off x="6459697" y="711548"/>
            <a:ext cx="1953390" cy="1647716"/>
            <a:chOff x="6490162" y="655049"/>
            <a:chExt cx="1953390" cy="1647716"/>
          </a:xfrm>
        </p:grpSpPr>
        <p:grpSp>
          <p:nvGrpSpPr>
            <p:cNvPr id="166" name="Group 165"/>
            <p:cNvGrpSpPr/>
            <p:nvPr/>
          </p:nvGrpSpPr>
          <p:grpSpPr>
            <a:xfrm>
              <a:off x="6490162" y="655049"/>
              <a:ext cx="1953390" cy="1538660"/>
              <a:chOff x="8688658" y="3680685"/>
              <a:chExt cx="2727047" cy="2148061"/>
            </a:xfrm>
          </p:grpSpPr>
          <p:sp>
            <p:nvSpPr>
              <p:cNvPr id="169" name="Oval 168"/>
              <p:cNvSpPr/>
              <p:nvPr/>
            </p:nvSpPr>
            <p:spPr>
              <a:xfrm>
                <a:off x="8872984" y="5653959"/>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0" name="Oval 169"/>
              <p:cNvSpPr/>
              <p:nvPr/>
            </p:nvSpPr>
            <p:spPr>
              <a:xfrm>
                <a:off x="8746639" y="5381498"/>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1" name="Oval 170"/>
              <p:cNvSpPr/>
              <p:nvPr/>
            </p:nvSpPr>
            <p:spPr>
              <a:xfrm>
                <a:off x="8688658" y="5073196"/>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2" name="Oval 171"/>
              <p:cNvSpPr/>
              <p:nvPr/>
            </p:nvSpPr>
            <p:spPr>
              <a:xfrm>
                <a:off x="8696523" y="478044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3" name="Oval 172"/>
              <p:cNvSpPr/>
              <p:nvPr/>
            </p:nvSpPr>
            <p:spPr>
              <a:xfrm>
                <a:off x="8775965" y="448273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4" name="Oval 173"/>
              <p:cNvSpPr/>
              <p:nvPr/>
            </p:nvSpPr>
            <p:spPr>
              <a:xfrm>
                <a:off x="8933728" y="4224704"/>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5" name="Oval 174"/>
              <p:cNvSpPr/>
              <p:nvPr/>
            </p:nvSpPr>
            <p:spPr>
              <a:xfrm>
                <a:off x="9129615" y="400353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6" name="Oval 175"/>
              <p:cNvSpPr/>
              <p:nvPr/>
            </p:nvSpPr>
            <p:spPr>
              <a:xfrm>
                <a:off x="9370825" y="3832653"/>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7" name="Oval 176"/>
              <p:cNvSpPr/>
              <p:nvPr/>
            </p:nvSpPr>
            <p:spPr>
              <a:xfrm>
                <a:off x="9967830" y="3680685"/>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8" name="Oval 177"/>
              <p:cNvSpPr/>
              <p:nvPr/>
            </p:nvSpPr>
            <p:spPr>
              <a:xfrm>
                <a:off x="9664258" y="3728826"/>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9" name="Oval 178"/>
              <p:cNvSpPr/>
              <p:nvPr/>
            </p:nvSpPr>
            <p:spPr>
              <a:xfrm rot="10800000" flipV="1">
                <a:off x="11056592" y="5653959"/>
                <a:ext cx="174787" cy="17478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0" name="Oval 179"/>
              <p:cNvSpPr/>
              <p:nvPr/>
            </p:nvSpPr>
            <p:spPr>
              <a:xfrm rot="10800000" flipV="1">
                <a:off x="11182937" y="5381498"/>
                <a:ext cx="174787" cy="17478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1" name="Oval 180"/>
              <p:cNvSpPr/>
              <p:nvPr/>
            </p:nvSpPr>
            <p:spPr>
              <a:xfrm rot="10800000" flipV="1">
                <a:off x="11240918" y="5073196"/>
                <a:ext cx="174787" cy="17478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2" name="Oval 181"/>
              <p:cNvSpPr/>
              <p:nvPr/>
            </p:nvSpPr>
            <p:spPr>
              <a:xfrm rot="10800000" flipV="1">
                <a:off x="11233053" y="4780447"/>
                <a:ext cx="174787" cy="17478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3" name="Oval 182"/>
              <p:cNvSpPr/>
              <p:nvPr/>
            </p:nvSpPr>
            <p:spPr>
              <a:xfrm rot="10800000" flipV="1">
                <a:off x="11153611" y="448273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4" name="Oval 183"/>
              <p:cNvSpPr/>
              <p:nvPr/>
            </p:nvSpPr>
            <p:spPr>
              <a:xfrm rot="10800000" flipV="1">
                <a:off x="10995848" y="4224704"/>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5" name="Oval 184"/>
              <p:cNvSpPr/>
              <p:nvPr/>
            </p:nvSpPr>
            <p:spPr>
              <a:xfrm rot="10800000" flipV="1">
                <a:off x="10799961" y="400353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6" name="Oval 185"/>
              <p:cNvSpPr/>
              <p:nvPr/>
            </p:nvSpPr>
            <p:spPr>
              <a:xfrm rot="10800000" flipV="1">
                <a:off x="10558751" y="3832653"/>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7" name="Oval 186"/>
              <p:cNvSpPr/>
              <p:nvPr/>
            </p:nvSpPr>
            <p:spPr>
              <a:xfrm rot="10800000" flipV="1">
                <a:off x="10265318" y="3728826"/>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158" name="Group 157"/>
            <p:cNvGrpSpPr/>
            <p:nvPr/>
          </p:nvGrpSpPr>
          <p:grpSpPr>
            <a:xfrm rot="4101180">
              <a:off x="6792562" y="849113"/>
              <a:ext cx="1409606" cy="1497697"/>
              <a:chOff x="9112832" y="3951737"/>
              <a:chExt cx="1906252" cy="2025380"/>
            </a:xfrm>
            <a:solidFill>
              <a:schemeClr val="bg1">
                <a:lumMod val="85000"/>
              </a:schemeClr>
            </a:solidFill>
          </p:grpSpPr>
          <p:sp>
            <p:nvSpPr>
              <p:cNvPr id="164" name="Triangle 163"/>
              <p:cNvSpPr/>
              <p:nvPr/>
            </p:nvSpPr>
            <p:spPr>
              <a:xfrm>
                <a:off x="9926289" y="3951737"/>
                <a:ext cx="297488" cy="204817"/>
              </a:xfrm>
              <a:prstGeom prst="triangl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5" name="Oval 164"/>
              <p:cNvSpPr/>
              <p:nvPr/>
            </p:nvSpPr>
            <p:spPr>
              <a:xfrm>
                <a:off x="9112832" y="4070865"/>
                <a:ext cx="1906252" cy="19062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sp>
          <p:nvSpPr>
            <p:cNvPr id="159" name="Oval 158"/>
            <p:cNvSpPr/>
            <p:nvPr/>
          </p:nvSpPr>
          <p:spPr>
            <a:xfrm rot="4101180">
              <a:off x="7051521" y="1183300"/>
              <a:ext cx="830673" cy="830673"/>
            </a:xfrm>
            <a:prstGeom prst="ellipse">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3" name="TextBox 162"/>
            <p:cNvSpPr txBox="1"/>
            <p:nvPr/>
          </p:nvSpPr>
          <p:spPr>
            <a:xfrm>
              <a:off x="7129762" y="1440051"/>
              <a:ext cx="695849" cy="400110"/>
            </a:xfrm>
            <a:prstGeom prst="rect">
              <a:avLst/>
            </a:prstGeom>
            <a:noFill/>
          </p:spPr>
          <p:txBody>
            <a:bodyPr wrap="square" rtlCol="0">
              <a:spAutoFit/>
            </a:bodyPr>
            <a:lstStyle/>
            <a:p>
              <a:pPr algn="ctr"/>
              <a:r>
                <a:rPr lang="en-US" sz="2000" b="1" dirty="0" smtClean="0">
                  <a:solidFill>
                    <a:srgbClr val="01C3BB"/>
                  </a:solidFill>
                  <a:latin typeface="Franklin Gothic Heavy" charset="0"/>
                  <a:ea typeface="Franklin Gothic Heavy" charset="0"/>
                  <a:cs typeface="Franklin Gothic Heavy" charset="0"/>
                </a:rPr>
                <a:t>75%</a:t>
              </a:r>
              <a:endParaRPr lang="en-US" sz="1600" dirty="0" smtClean="0">
                <a:solidFill>
                  <a:srgbClr val="01C3BB"/>
                </a:solidFill>
                <a:latin typeface="Franklin Gothic Heavy" charset="0"/>
                <a:ea typeface="Franklin Gothic Heavy" charset="0"/>
                <a:cs typeface="Franklin Gothic Heavy" charset="0"/>
              </a:endParaRPr>
            </a:p>
          </p:txBody>
        </p:sp>
      </p:grpSp>
      <p:grpSp>
        <p:nvGrpSpPr>
          <p:cNvPr id="204" name="Group 203"/>
          <p:cNvGrpSpPr/>
          <p:nvPr/>
        </p:nvGrpSpPr>
        <p:grpSpPr>
          <a:xfrm>
            <a:off x="5071280" y="2699730"/>
            <a:ext cx="4801330" cy="3200887"/>
            <a:chOff x="7843994" y="882605"/>
            <a:chExt cx="4801330" cy="3200887"/>
          </a:xfrm>
        </p:grpSpPr>
        <p:graphicFrame>
          <p:nvGraphicFramePr>
            <p:cNvPr id="205" name="Chart 204"/>
            <p:cNvGraphicFramePr/>
            <p:nvPr>
              <p:extLst>
                <p:ext uri="{D42A27DB-BD31-4B8C-83A1-F6EECF244321}">
                  <p14:modId xmlns:p14="http://schemas.microsoft.com/office/powerpoint/2010/main" val="211222321"/>
                </p:ext>
              </p:extLst>
            </p:nvPr>
          </p:nvGraphicFramePr>
          <p:xfrm>
            <a:off x="7843994" y="882605"/>
            <a:ext cx="4801330" cy="3200887"/>
          </p:xfrm>
          <a:graphic>
            <a:graphicData uri="http://schemas.openxmlformats.org/drawingml/2006/chart">
              <c:chart xmlns:c="http://schemas.openxmlformats.org/drawingml/2006/chart" xmlns:r="http://schemas.openxmlformats.org/officeDocument/2006/relationships" r:id="rId5"/>
            </a:graphicData>
          </a:graphic>
        </p:graphicFrame>
        <p:sp>
          <p:nvSpPr>
            <p:cNvPr id="206" name="Arc 205"/>
            <p:cNvSpPr/>
            <p:nvPr/>
          </p:nvSpPr>
          <p:spPr>
            <a:xfrm rot="18220515">
              <a:off x="8887842" y="997111"/>
              <a:ext cx="2776817" cy="2874324"/>
            </a:xfrm>
            <a:prstGeom prst="arc">
              <a:avLst>
                <a:gd name="adj1" fmla="val 16421721"/>
                <a:gd name="adj2" fmla="val 103573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207" name="Arc 206"/>
            <p:cNvSpPr/>
            <p:nvPr/>
          </p:nvSpPr>
          <p:spPr>
            <a:xfrm rot="18220515">
              <a:off x="8946451" y="1066516"/>
              <a:ext cx="2659600" cy="2752991"/>
            </a:xfrm>
            <a:prstGeom prst="arc">
              <a:avLst>
                <a:gd name="adj1" fmla="val 16421721"/>
                <a:gd name="adj2" fmla="val 103573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cxnSp>
          <p:nvCxnSpPr>
            <p:cNvPr id="208" name="Straight Connector 207"/>
            <p:cNvCxnSpPr/>
            <p:nvPr/>
          </p:nvCxnSpPr>
          <p:spPr>
            <a:xfrm>
              <a:off x="9114372" y="1555741"/>
              <a:ext cx="327230" cy="273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11040860" y="1543120"/>
              <a:ext cx="327230" cy="273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10241799" y="1022551"/>
              <a:ext cx="0" cy="1966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9602612" y="1160480"/>
              <a:ext cx="82280" cy="1476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a:off x="10771301" y="1160480"/>
              <a:ext cx="81272" cy="17223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Snip Same Side Corner Rectangle 212"/>
            <p:cNvSpPr/>
            <p:nvPr/>
          </p:nvSpPr>
          <p:spPr>
            <a:xfrm rot="2200009">
              <a:off x="10364869" y="1495083"/>
              <a:ext cx="106051" cy="782063"/>
            </a:xfrm>
            <a:prstGeom prst="snip2Same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4" name="Oval 213"/>
            <p:cNvSpPr/>
            <p:nvPr/>
          </p:nvSpPr>
          <p:spPr>
            <a:xfrm rot="3784159">
              <a:off x="9961409" y="1885742"/>
              <a:ext cx="562089" cy="562089"/>
            </a:xfrm>
            <a:prstGeom prst="ellipse">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5" name="TextBox 214"/>
            <p:cNvSpPr txBox="1"/>
            <p:nvPr/>
          </p:nvSpPr>
          <p:spPr>
            <a:xfrm>
              <a:off x="9576525" y="1287298"/>
              <a:ext cx="488842" cy="200055"/>
            </a:xfrm>
            <a:prstGeom prst="rect">
              <a:avLst/>
            </a:prstGeom>
            <a:noFill/>
          </p:spPr>
          <p:txBody>
            <a:bodyPr wrap="square" rtlCol="0">
              <a:spAutoFit/>
            </a:bodyPr>
            <a:lstStyle/>
            <a:p>
              <a:r>
                <a:rPr lang="en-US" sz="700" b="1" dirty="0" smtClean="0">
                  <a:latin typeface="Arial" charset="0"/>
                  <a:ea typeface="Arial" charset="0"/>
                  <a:cs typeface="Arial" charset="0"/>
                </a:rPr>
                <a:t>25%</a:t>
              </a:r>
            </a:p>
          </p:txBody>
        </p:sp>
        <p:sp>
          <p:nvSpPr>
            <p:cNvPr id="216" name="TextBox 215"/>
            <p:cNvSpPr txBox="1"/>
            <p:nvPr/>
          </p:nvSpPr>
          <p:spPr>
            <a:xfrm>
              <a:off x="10065367" y="1208013"/>
              <a:ext cx="376509" cy="200055"/>
            </a:xfrm>
            <a:prstGeom prst="rect">
              <a:avLst/>
            </a:prstGeom>
            <a:noFill/>
          </p:spPr>
          <p:txBody>
            <a:bodyPr wrap="square" rtlCol="0">
              <a:spAutoFit/>
            </a:bodyPr>
            <a:lstStyle/>
            <a:p>
              <a:pPr algn="ctr"/>
              <a:r>
                <a:rPr lang="en-US" sz="700" b="1" dirty="0" smtClean="0">
                  <a:latin typeface="Arial" charset="0"/>
                  <a:ea typeface="Arial" charset="0"/>
                  <a:cs typeface="Arial" charset="0"/>
                </a:rPr>
                <a:t>50%</a:t>
              </a:r>
            </a:p>
          </p:txBody>
        </p:sp>
        <p:sp>
          <p:nvSpPr>
            <p:cNvPr id="217" name="TextBox 216"/>
            <p:cNvSpPr txBox="1"/>
            <p:nvPr/>
          </p:nvSpPr>
          <p:spPr>
            <a:xfrm>
              <a:off x="10559721" y="1308040"/>
              <a:ext cx="376509" cy="200055"/>
            </a:xfrm>
            <a:prstGeom prst="rect">
              <a:avLst/>
            </a:prstGeom>
            <a:noFill/>
          </p:spPr>
          <p:txBody>
            <a:bodyPr wrap="square" rtlCol="0">
              <a:spAutoFit/>
            </a:bodyPr>
            <a:lstStyle/>
            <a:p>
              <a:pPr algn="ctr"/>
              <a:r>
                <a:rPr lang="en-US" sz="700" b="1" dirty="0" smtClean="0">
                  <a:latin typeface="Arial" charset="0"/>
                  <a:ea typeface="Arial" charset="0"/>
                  <a:cs typeface="Arial" charset="0"/>
                </a:rPr>
                <a:t>75%</a:t>
              </a:r>
            </a:p>
          </p:txBody>
        </p:sp>
      </p:grpSp>
      <p:sp>
        <p:nvSpPr>
          <p:cNvPr id="218" name="TextBox 217"/>
          <p:cNvSpPr txBox="1"/>
          <p:nvPr/>
        </p:nvSpPr>
        <p:spPr>
          <a:xfrm>
            <a:off x="7002745" y="3835819"/>
            <a:ext cx="941017" cy="338554"/>
          </a:xfrm>
          <a:prstGeom prst="rect">
            <a:avLst/>
          </a:prstGeom>
          <a:noFill/>
        </p:spPr>
        <p:txBody>
          <a:bodyPr wrap="square" rtlCol="0">
            <a:spAutoFit/>
          </a:bodyPr>
          <a:lstStyle/>
          <a:p>
            <a:pPr algn="ctr"/>
            <a:r>
              <a:rPr lang="en-US" sz="1600" b="1" dirty="0" smtClean="0">
                <a:solidFill>
                  <a:srgbClr val="01C3BB"/>
                </a:solidFill>
                <a:latin typeface="Franklin Gothic Heavy" charset="0"/>
                <a:ea typeface="Franklin Gothic Heavy" charset="0"/>
                <a:cs typeface="Franklin Gothic Heavy" charset="0"/>
              </a:rPr>
              <a:t>75%</a:t>
            </a:r>
            <a:endParaRPr lang="en-US" sz="1200" b="1" dirty="0" smtClean="0">
              <a:solidFill>
                <a:srgbClr val="01C3BB"/>
              </a:solidFill>
              <a:latin typeface="Franklin Gothic Heavy" charset="0"/>
              <a:ea typeface="Franklin Gothic Heavy" charset="0"/>
              <a:cs typeface="Franklin Gothic Heavy" charset="0"/>
            </a:endParaRPr>
          </a:p>
        </p:txBody>
      </p:sp>
    </p:spTree>
    <p:extLst>
      <p:ext uri="{BB962C8B-B14F-4D97-AF65-F5344CB8AC3E}">
        <p14:creationId xmlns:p14="http://schemas.microsoft.com/office/powerpoint/2010/main" val="1844338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320171" y="2010707"/>
            <a:ext cx="3952730" cy="3597687"/>
            <a:chOff x="-467463" y="1794393"/>
            <a:chExt cx="3952730" cy="3597687"/>
          </a:xfrm>
        </p:grpSpPr>
        <p:sp>
          <p:nvSpPr>
            <p:cNvPr id="63" name="TextBox 62"/>
            <p:cNvSpPr txBox="1"/>
            <p:nvPr/>
          </p:nvSpPr>
          <p:spPr>
            <a:xfrm>
              <a:off x="-46746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8</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7"/>
              <a:ext cx="3148108" cy="2585323"/>
            </a:xfrm>
            <a:prstGeom prst="rect">
              <a:avLst/>
            </a:prstGeom>
            <a:noFill/>
          </p:spPr>
          <p:txBody>
            <a:bodyPr wrap="square" rtlCol="0">
              <a:spAutoFit/>
            </a:bodyPr>
            <a:lstStyle/>
            <a:p>
              <a:r>
                <a:rPr lang="en-US" dirty="0" smtClean="0">
                  <a:solidFill>
                    <a:schemeClr val="bg1"/>
                  </a:solidFill>
                  <a:latin typeface="Franklin Gothic Book" charset="0"/>
                  <a:ea typeface="Franklin Gothic Book" charset="0"/>
                  <a:cs typeface="Franklin Gothic Book" charset="0"/>
                </a:rPr>
                <a:t>Butterfly charts are ideal for visualizing two sets of data side by side. They help people distinguish between two groups, and are especially helpful when you have a large set of attributes or want to show positive/negative differences.</a:t>
              </a:r>
              <a:endParaRPr lang="en-US" dirty="0">
                <a:solidFill>
                  <a:schemeClr val="bg1"/>
                </a:solidFill>
                <a:latin typeface="Franklin Gothic Book" charset="0"/>
                <a:ea typeface="Franklin Gothic Book" charset="0"/>
                <a:cs typeface="Franklin Gothic Book" charset="0"/>
              </a:endParaRPr>
            </a:p>
          </p:txBody>
        </p:sp>
        <p:sp>
          <p:nvSpPr>
            <p:cNvPr id="65" name="TextBox 64"/>
            <p:cNvSpPr txBox="1"/>
            <p:nvPr/>
          </p:nvSpPr>
          <p:spPr>
            <a:xfrm>
              <a:off x="945121" y="1964711"/>
              <a:ext cx="2540146" cy="830997"/>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BUTTERFLY CHARTS</a:t>
              </a:r>
              <a:endParaRPr lang="en-US" sz="2400" b="1" dirty="0">
                <a:latin typeface="Franklin Gothic Demi" charset="0"/>
                <a:ea typeface="Franklin Gothic Demi" charset="0"/>
                <a:cs typeface="Franklin Gothic Demi" charset="0"/>
              </a:endParaRPr>
            </a:p>
          </p:txBody>
        </p:sp>
      </p:grpSp>
      <p:graphicFrame>
        <p:nvGraphicFramePr>
          <p:cNvPr id="2" name="Chart 1"/>
          <p:cNvGraphicFramePr/>
          <p:nvPr>
            <p:extLst>
              <p:ext uri="{D42A27DB-BD31-4B8C-83A1-F6EECF244321}">
                <p14:modId xmlns:p14="http://schemas.microsoft.com/office/powerpoint/2010/main" val="557434823"/>
              </p:ext>
            </p:extLst>
          </p:nvPr>
        </p:nvGraphicFramePr>
        <p:xfrm>
          <a:off x="7968967" y="873392"/>
          <a:ext cx="3715629"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28"/>
          <p:cNvGraphicFramePr/>
          <p:nvPr>
            <p:extLst>
              <p:ext uri="{D42A27DB-BD31-4B8C-83A1-F6EECF244321}">
                <p14:modId xmlns:p14="http://schemas.microsoft.com/office/powerpoint/2010/main" val="1483401947"/>
              </p:ext>
            </p:extLst>
          </p:nvPr>
        </p:nvGraphicFramePr>
        <p:xfrm>
          <a:off x="4559563" y="873392"/>
          <a:ext cx="3715629"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8103927" y="765851"/>
            <a:ext cx="80387" cy="541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258542" y="1852640"/>
            <a:ext cx="929391" cy="276999"/>
          </a:xfrm>
          <a:prstGeom prst="rect">
            <a:avLst/>
          </a:prstGeom>
          <a:noFill/>
        </p:spPr>
        <p:txBody>
          <a:bodyPr wrap="square" rtlCol="0">
            <a:spAutoFit/>
          </a:bodyPr>
          <a:lstStyle/>
          <a:p>
            <a:pPr algn="ctr"/>
            <a:r>
              <a:rPr lang="en-US" sz="1200" b="1" dirty="0" smtClean="0">
                <a:latin typeface="Arial" charset="0"/>
                <a:ea typeface="Arial" charset="0"/>
                <a:cs typeface="Arial" charset="0"/>
              </a:rPr>
              <a:t>REGION 2 </a:t>
            </a:r>
            <a:endParaRPr lang="en-US" sz="1200" b="1" dirty="0">
              <a:latin typeface="Arial" charset="0"/>
              <a:ea typeface="Arial" charset="0"/>
              <a:cs typeface="Arial" charset="0"/>
            </a:endParaRPr>
          </a:p>
        </p:txBody>
      </p:sp>
      <p:sp>
        <p:nvSpPr>
          <p:cNvPr id="31" name="TextBox 30"/>
          <p:cNvSpPr txBox="1"/>
          <p:nvPr/>
        </p:nvSpPr>
        <p:spPr>
          <a:xfrm>
            <a:off x="8258542" y="2473946"/>
            <a:ext cx="929391" cy="276999"/>
          </a:xfrm>
          <a:prstGeom prst="rect">
            <a:avLst/>
          </a:prstGeom>
          <a:noFill/>
        </p:spPr>
        <p:txBody>
          <a:bodyPr wrap="square" rtlCol="0">
            <a:spAutoFit/>
          </a:bodyPr>
          <a:lstStyle/>
          <a:p>
            <a:pPr algn="ctr"/>
            <a:r>
              <a:rPr lang="en-US" sz="1200" b="1" dirty="0" smtClean="0">
                <a:latin typeface="Arial" charset="0"/>
                <a:ea typeface="Arial" charset="0"/>
                <a:cs typeface="Arial" charset="0"/>
              </a:rPr>
              <a:t>REGION 3 </a:t>
            </a:r>
            <a:endParaRPr lang="en-US" sz="1200" b="1" dirty="0">
              <a:latin typeface="Arial" charset="0"/>
              <a:ea typeface="Arial" charset="0"/>
              <a:cs typeface="Arial" charset="0"/>
            </a:endParaRPr>
          </a:p>
        </p:txBody>
      </p:sp>
      <p:sp>
        <p:nvSpPr>
          <p:cNvPr id="32" name="TextBox 31"/>
          <p:cNvSpPr txBox="1"/>
          <p:nvPr/>
        </p:nvSpPr>
        <p:spPr>
          <a:xfrm>
            <a:off x="8258542" y="3145492"/>
            <a:ext cx="929391" cy="276999"/>
          </a:xfrm>
          <a:prstGeom prst="rect">
            <a:avLst/>
          </a:prstGeom>
          <a:noFill/>
        </p:spPr>
        <p:txBody>
          <a:bodyPr wrap="square" rtlCol="0">
            <a:spAutoFit/>
          </a:bodyPr>
          <a:lstStyle/>
          <a:p>
            <a:pPr algn="ctr"/>
            <a:r>
              <a:rPr lang="en-US" sz="1200" b="1" dirty="0" smtClean="0">
                <a:latin typeface="Arial" charset="0"/>
                <a:ea typeface="Arial" charset="0"/>
                <a:cs typeface="Arial" charset="0"/>
              </a:rPr>
              <a:t>REGION 4</a:t>
            </a:r>
            <a:endParaRPr lang="en-US" sz="1200" b="1" dirty="0">
              <a:latin typeface="Arial" charset="0"/>
              <a:ea typeface="Arial" charset="0"/>
              <a:cs typeface="Arial" charset="0"/>
            </a:endParaRPr>
          </a:p>
        </p:txBody>
      </p:sp>
      <p:sp>
        <p:nvSpPr>
          <p:cNvPr id="33" name="TextBox 32"/>
          <p:cNvSpPr txBox="1"/>
          <p:nvPr/>
        </p:nvSpPr>
        <p:spPr>
          <a:xfrm>
            <a:off x="8258542" y="3756322"/>
            <a:ext cx="929391" cy="276999"/>
          </a:xfrm>
          <a:prstGeom prst="rect">
            <a:avLst/>
          </a:prstGeom>
          <a:noFill/>
        </p:spPr>
        <p:txBody>
          <a:bodyPr wrap="square" rtlCol="0">
            <a:spAutoFit/>
          </a:bodyPr>
          <a:lstStyle/>
          <a:p>
            <a:pPr algn="ctr"/>
            <a:r>
              <a:rPr lang="en-US" sz="1200" b="1" dirty="0" smtClean="0">
                <a:latin typeface="Arial" charset="0"/>
                <a:ea typeface="Arial" charset="0"/>
                <a:cs typeface="Arial" charset="0"/>
              </a:rPr>
              <a:t>REGION 5</a:t>
            </a:r>
            <a:endParaRPr lang="en-US" sz="1200" b="1" dirty="0">
              <a:latin typeface="Arial" charset="0"/>
              <a:ea typeface="Arial" charset="0"/>
              <a:cs typeface="Arial" charset="0"/>
            </a:endParaRPr>
          </a:p>
        </p:txBody>
      </p:sp>
      <p:sp>
        <p:nvSpPr>
          <p:cNvPr id="34" name="TextBox 33"/>
          <p:cNvSpPr txBox="1"/>
          <p:nvPr/>
        </p:nvSpPr>
        <p:spPr>
          <a:xfrm>
            <a:off x="8258542" y="4374748"/>
            <a:ext cx="929391" cy="276999"/>
          </a:xfrm>
          <a:prstGeom prst="rect">
            <a:avLst/>
          </a:prstGeom>
          <a:noFill/>
        </p:spPr>
        <p:txBody>
          <a:bodyPr wrap="square" rtlCol="0">
            <a:spAutoFit/>
          </a:bodyPr>
          <a:lstStyle/>
          <a:p>
            <a:pPr algn="ctr"/>
            <a:r>
              <a:rPr lang="en-US" sz="1200" b="1" dirty="0" smtClean="0">
                <a:latin typeface="Arial" charset="0"/>
                <a:ea typeface="Arial" charset="0"/>
                <a:cs typeface="Arial" charset="0"/>
              </a:rPr>
              <a:t>REGION 6</a:t>
            </a:r>
            <a:endParaRPr lang="en-US" sz="1200" b="1" dirty="0">
              <a:latin typeface="Arial" charset="0"/>
              <a:ea typeface="Arial" charset="0"/>
              <a:cs typeface="Arial" charset="0"/>
            </a:endParaRPr>
          </a:p>
        </p:txBody>
      </p:sp>
      <p:sp>
        <p:nvSpPr>
          <p:cNvPr id="35" name="TextBox 34"/>
          <p:cNvSpPr txBox="1"/>
          <p:nvPr/>
        </p:nvSpPr>
        <p:spPr>
          <a:xfrm>
            <a:off x="8258542" y="4999362"/>
            <a:ext cx="929391" cy="276999"/>
          </a:xfrm>
          <a:prstGeom prst="rect">
            <a:avLst/>
          </a:prstGeom>
          <a:noFill/>
        </p:spPr>
        <p:txBody>
          <a:bodyPr wrap="square" rtlCol="0">
            <a:spAutoFit/>
          </a:bodyPr>
          <a:lstStyle/>
          <a:p>
            <a:pPr algn="ctr"/>
            <a:r>
              <a:rPr lang="en-US" sz="1200" b="1" dirty="0" smtClean="0">
                <a:latin typeface="Arial" charset="0"/>
                <a:ea typeface="Arial" charset="0"/>
                <a:cs typeface="Arial" charset="0"/>
              </a:rPr>
              <a:t>REGION 7</a:t>
            </a:r>
            <a:endParaRPr lang="en-US" sz="1200" b="1" dirty="0">
              <a:latin typeface="Arial" charset="0"/>
              <a:ea typeface="Arial" charset="0"/>
              <a:cs typeface="Arial" charset="0"/>
            </a:endParaRPr>
          </a:p>
        </p:txBody>
      </p:sp>
      <p:sp>
        <p:nvSpPr>
          <p:cNvPr id="36" name="TextBox 35"/>
          <p:cNvSpPr txBox="1"/>
          <p:nvPr/>
        </p:nvSpPr>
        <p:spPr>
          <a:xfrm>
            <a:off x="8258542" y="5668028"/>
            <a:ext cx="929391" cy="276999"/>
          </a:xfrm>
          <a:prstGeom prst="rect">
            <a:avLst/>
          </a:prstGeom>
          <a:noFill/>
        </p:spPr>
        <p:txBody>
          <a:bodyPr wrap="square" rtlCol="0">
            <a:spAutoFit/>
          </a:bodyPr>
          <a:lstStyle/>
          <a:p>
            <a:pPr algn="ctr"/>
            <a:r>
              <a:rPr lang="en-US" sz="1200" b="1" dirty="0" smtClean="0">
                <a:latin typeface="Arial" charset="0"/>
                <a:ea typeface="Arial" charset="0"/>
                <a:cs typeface="Arial" charset="0"/>
              </a:rPr>
              <a:t>REGION 8</a:t>
            </a:r>
            <a:endParaRPr lang="en-US" sz="1200" b="1" dirty="0">
              <a:latin typeface="Arial" charset="0"/>
              <a:ea typeface="Arial" charset="0"/>
              <a:cs typeface="Arial" charset="0"/>
            </a:endParaRPr>
          </a:p>
        </p:txBody>
      </p:sp>
      <p:cxnSp>
        <p:nvCxnSpPr>
          <p:cNvPr id="8" name="Straight Connector 7"/>
          <p:cNvCxnSpPr>
            <a:endCxn id="4" idx="2"/>
          </p:cNvCxnSpPr>
          <p:nvPr/>
        </p:nvCxnSpPr>
        <p:spPr>
          <a:xfrm flipH="1">
            <a:off x="8144121" y="1026990"/>
            <a:ext cx="0" cy="5084064"/>
          </a:xfrm>
          <a:prstGeom prst="line">
            <a:avLst/>
          </a:prstGeom>
          <a:ln w="28575">
            <a:solidFill>
              <a:srgbClr val="01C3BB"/>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8220442" y="6215859"/>
            <a:ext cx="3603258" cy="0"/>
          </a:xfrm>
          <a:prstGeom prst="straightConnector1">
            <a:avLst/>
          </a:prstGeom>
          <a:ln w="28575">
            <a:solidFill>
              <a:srgbClr val="01C3BB"/>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334261" y="6209101"/>
            <a:ext cx="3769666"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58542" y="1211238"/>
            <a:ext cx="929391" cy="276999"/>
          </a:xfrm>
          <a:prstGeom prst="rect">
            <a:avLst/>
          </a:prstGeom>
          <a:noFill/>
        </p:spPr>
        <p:txBody>
          <a:bodyPr wrap="square" rtlCol="0">
            <a:spAutoFit/>
          </a:bodyPr>
          <a:lstStyle/>
          <a:p>
            <a:pPr algn="ctr"/>
            <a:r>
              <a:rPr lang="en-US" sz="1200" b="1" dirty="0" smtClean="0">
                <a:latin typeface="Arial" charset="0"/>
                <a:ea typeface="Arial" charset="0"/>
                <a:cs typeface="Arial" charset="0"/>
              </a:rPr>
              <a:t>REGION 1 </a:t>
            </a:r>
            <a:endParaRPr lang="en-US" sz="1200" b="1" dirty="0">
              <a:latin typeface="Arial" charset="0"/>
              <a:ea typeface="Arial" charset="0"/>
              <a:cs typeface="Arial" charset="0"/>
            </a:endParaRPr>
          </a:p>
        </p:txBody>
      </p:sp>
      <p:sp>
        <p:nvSpPr>
          <p:cNvPr id="48" name="TextBox 47"/>
          <p:cNvSpPr txBox="1"/>
          <p:nvPr/>
        </p:nvSpPr>
        <p:spPr>
          <a:xfrm>
            <a:off x="6875306" y="686838"/>
            <a:ext cx="2512081" cy="307777"/>
          </a:xfrm>
          <a:prstGeom prst="rect">
            <a:avLst/>
          </a:prstGeom>
          <a:noFill/>
        </p:spPr>
        <p:txBody>
          <a:bodyPr wrap="square" rtlCol="0">
            <a:spAutoFit/>
          </a:bodyPr>
          <a:lstStyle/>
          <a:p>
            <a:pPr algn="ctr"/>
            <a:r>
              <a:rPr lang="en-US" sz="1400" b="1" dirty="0" smtClean="0">
                <a:solidFill>
                  <a:srgbClr val="01C3BB"/>
                </a:solidFill>
                <a:latin typeface="Franklin Gothic Book" charset="0"/>
                <a:ea typeface="Franklin Gothic Book" charset="0"/>
                <a:cs typeface="Franklin Gothic Book" charset="0"/>
              </a:rPr>
              <a:t>GLOBAL REPUTATION</a:t>
            </a:r>
            <a:endParaRPr lang="en-US" sz="1100" dirty="0" smtClean="0">
              <a:solidFill>
                <a:srgbClr val="01C3BB"/>
              </a:solidFill>
              <a:latin typeface="Franklin Gothic Book" charset="0"/>
              <a:ea typeface="Franklin Gothic Book" charset="0"/>
              <a:cs typeface="Franklin Gothic Book" charset="0"/>
            </a:endParaRPr>
          </a:p>
        </p:txBody>
      </p:sp>
      <p:sp>
        <p:nvSpPr>
          <p:cNvPr id="77" name="Snip Same Side Corner Rectangle 76"/>
          <p:cNvSpPr/>
          <p:nvPr/>
        </p:nvSpPr>
        <p:spPr>
          <a:xfrm rot="5400000">
            <a:off x="4726724" y="-134802"/>
            <a:ext cx="275020" cy="1615997"/>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4063846" y="525406"/>
            <a:ext cx="1366664"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FOOTBALL FIELD</a:t>
            </a:r>
          </a:p>
        </p:txBody>
      </p:sp>
      <p:pic>
        <p:nvPicPr>
          <p:cNvPr id="80" name="Picture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grpSp>
        <p:nvGrpSpPr>
          <p:cNvPr id="83" name="Group 82"/>
          <p:cNvGrpSpPr/>
          <p:nvPr/>
        </p:nvGrpSpPr>
        <p:grpSpPr>
          <a:xfrm>
            <a:off x="4609923" y="1029221"/>
            <a:ext cx="7086953" cy="5088467"/>
            <a:chOff x="4597643" y="925390"/>
            <a:chExt cx="6945205" cy="5088467"/>
          </a:xfrm>
        </p:grpSpPr>
        <p:cxnSp>
          <p:nvCxnSpPr>
            <p:cNvPr id="47" name="Straight Connector 46"/>
            <p:cNvCxnSpPr/>
            <p:nvPr/>
          </p:nvCxnSpPr>
          <p:spPr>
            <a:xfrm>
              <a:off x="4597643" y="925390"/>
              <a:ext cx="6945205" cy="0"/>
            </a:xfrm>
            <a:prstGeom prst="line">
              <a:avLst/>
            </a:prstGeom>
            <a:ln>
              <a:solidFill>
                <a:srgbClr val="01C3BB"/>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597643" y="6013857"/>
              <a:ext cx="6945205" cy="0"/>
            </a:xfrm>
            <a:prstGeom prst="line">
              <a:avLst/>
            </a:prstGeom>
            <a:ln>
              <a:solidFill>
                <a:srgbClr val="01C3BB"/>
              </a:solidFill>
            </a:ln>
          </p:spPr>
          <p:style>
            <a:lnRef idx="1">
              <a:schemeClr val="accent1"/>
            </a:lnRef>
            <a:fillRef idx="0">
              <a:schemeClr val="accent1"/>
            </a:fillRef>
            <a:effectRef idx="0">
              <a:schemeClr val="accent1"/>
            </a:effectRef>
            <a:fontRef idx="minor">
              <a:schemeClr val="tx1"/>
            </a:fontRef>
          </p:style>
        </p:cxnSp>
      </p:grpSp>
      <p:sp>
        <p:nvSpPr>
          <p:cNvPr id="86" name="Rectangle 85"/>
          <p:cNvSpPr/>
          <p:nvPr/>
        </p:nvSpPr>
        <p:spPr>
          <a:xfrm>
            <a:off x="11483789" y="1026990"/>
            <a:ext cx="378011" cy="5090698"/>
          </a:xfrm>
          <a:prstGeom prst="rect">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4334261" y="1026990"/>
            <a:ext cx="378011" cy="50906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rot="5400000">
            <a:off x="10426471" y="3287402"/>
            <a:ext cx="2512081" cy="307777"/>
          </a:xfrm>
          <a:prstGeom prst="rect">
            <a:avLst/>
          </a:prstGeom>
          <a:noFill/>
        </p:spPr>
        <p:txBody>
          <a:bodyPr wrap="square" rtlCol="0">
            <a:spAutoFit/>
          </a:bodyPr>
          <a:lstStyle/>
          <a:p>
            <a:pPr algn="ctr"/>
            <a:r>
              <a:rPr lang="en-US" sz="1400" b="1" dirty="0" smtClean="0">
                <a:solidFill>
                  <a:schemeClr val="bg1"/>
                </a:solidFill>
                <a:latin typeface="Franklin Gothic Book" charset="0"/>
                <a:ea typeface="Franklin Gothic Book" charset="0"/>
                <a:cs typeface="Franklin Gothic Book" charset="0"/>
              </a:rPr>
              <a:t>POSITIVE</a:t>
            </a:r>
            <a:endParaRPr lang="en-US" sz="1100" dirty="0" smtClean="0">
              <a:solidFill>
                <a:schemeClr val="bg1"/>
              </a:solidFill>
              <a:latin typeface="Franklin Gothic Book" charset="0"/>
              <a:ea typeface="Franklin Gothic Book" charset="0"/>
              <a:cs typeface="Franklin Gothic Book" charset="0"/>
            </a:endParaRPr>
          </a:p>
        </p:txBody>
      </p:sp>
      <p:sp>
        <p:nvSpPr>
          <p:cNvPr id="89" name="TextBox 88"/>
          <p:cNvSpPr txBox="1"/>
          <p:nvPr/>
        </p:nvSpPr>
        <p:spPr>
          <a:xfrm rot="16200000">
            <a:off x="3255083" y="3287402"/>
            <a:ext cx="2512081" cy="307777"/>
          </a:xfrm>
          <a:prstGeom prst="rect">
            <a:avLst/>
          </a:prstGeom>
          <a:noFill/>
        </p:spPr>
        <p:txBody>
          <a:bodyPr wrap="square" rtlCol="0">
            <a:spAutoFit/>
          </a:bodyPr>
          <a:lstStyle/>
          <a:p>
            <a:pPr algn="ctr"/>
            <a:r>
              <a:rPr lang="en-US" sz="1400" b="1" dirty="0" smtClean="0">
                <a:solidFill>
                  <a:schemeClr val="bg1"/>
                </a:solidFill>
                <a:latin typeface="Franklin Gothic Book" charset="0"/>
                <a:ea typeface="Franklin Gothic Book" charset="0"/>
                <a:cs typeface="Franklin Gothic Book" charset="0"/>
              </a:rPr>
              <a:t>NEGATIVE</a:t>
            </a:r>
            <a:endParaRPr lang="en-US" sz="1100" dirty="0" smtClean="0">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86313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832610" y="1129621"/>
            <a:ext cx="6696635" cy="5286528"/>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hart 1"/>
          <p:cNvGraphicFramePr/>
          <p:nvPr>
            <p:extLst>
              <p:ext uri="{D42A27DB-BD31-4B8C-83A1-F6EECF244321}">
                <p14:modId xmlns:p14="http://schemas.microsoft.com/office/powerpoint/2010/main" val="800159896"/>
              </p:ext>
            </p:extLst>
          </p:nvPr>
        </p:nvGraphicFramePr>
        <p:xfrm>
          <a:off x="4117010" y="892920"/>
          <a:ext cx="8116887" cy="568194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320171" y="2010707"/>
            <a:ext cx="3952730" cy="3597687"/>
            <a:chOff x="-467463" y="1794393"/>
            <a:chExt cx="3952730" cy="3597687"/>
          </a:xfrm>
        </p:grpSpPr>
        <p:sp>
          <p:nvSpPr>
            <p:cNvPr id="63" name="TextBox 62"/>
            <p:cNvSpPr txBox="1"/>
            <p:nvPr/>
          </p:nvSpPr>
          <p:spPr>
            <a:xfrm>
              <a:off x="-46746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9</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7"/>
              <a:ext cx="3148108" cy="2585323"/>
            </a:xfrm>
            <a:prstGeom prst="rect">
              <a:avLst/>
            </a:prstGeom>
            <a:noFill/>
          </p:spPr>
          <p:txBody>
            <a:bodyPr wrap="square" rtlCol="0">
              <a:spAutoFit/>
            </a:bodyPr>
            <a:lstStyle/>
            <a:p>
              <a:r>
                <a:rPr lang="en-US" dirty="0" smtClean="0">
                  <a:solidFill>
                    <a:schemeClr val="bg1"/>
                  </a:solidFill>
                  <a:latin typeface="Franklin Gothic Book" charset="0"/>
                  <a:ea typeface="Franklin Gothic Book" charset="0"/>
                  <a:cs typeface="Franklin Gothic Book" charset="0"/>
                </a:rPr>
                <a:t>Let’s be honest, line charts are overwhelming at times. We need to find the story in the data. Giving more weight to the important lines through color and line weight while reducing the emphasis on other </a:t>
              </a:r>
              <a:r>
                <a:rPr lang="en-US" dirty="0" smtClean="0">
                  <a:solidFill>
                    <a:schemeClr val="bg1"/>
                  </a:solidFill>
                  <a:latin typeface="Franklin Gothic Book" charset="0"/>
                  <a:ea typeface="Franklin Gothic Book" charset="0"/>
                  <a:cs typeface="Franklin Gothic Book" charset="0"/>
                </a:rPr>
                <a:t>lines helps </a:t>
              </a:r>
              <a:r>
                <a:rPr lang="en-US" dirty="0" smtClean="0">
                  <a:solidFill>
                    <a:schemeClr val="bg1"/>
                  </a:solidFill>
                  <a:latin typeface="Franklin Gothic Book" charset="0"/>
                  <a:ea typeface="Franklin Gothic Book" charset="0"/>
                  <a:cs typeface="Franklin Gothic Book" charset="0"/>
                </a:rPr>
                <a:t>bring this story </a:t>
              </a:r>
              <a:r>
                <a:rPr lang="en-US" dirty="0">
                  <a:solidFill>
                    <a:schemeClr val="bg1"/>
                  </a:solidFill>
                  <a:latin typeface="Franklin Gothic Book" charset="0"/>
                  <a:ea typeface="Franklin Gothic Book" charset="0"/>
                  <a:cs typeface="Franklin Gothic Book" charset="0"/>
                </a:rPr>
                <a:t>front and </a:t>
              </a:r>
              <a:r>
                <a:rPr lang="en-US" dirty="0" smtClean="0">
                  <a:solidFill>
                    <a:schemeClr val="bg1"/>
                  </a:solidFill>
                  <a:latin typeface="Franklin Gothic Book" charset="0"/>
                  <a:ea typeface="Franklin Gothic Book" charset="0"/>
                  <a:cs typeface="Franklin Gothic Book" charset="0"/>
                </a:rPr>
                <a:t>center.</a:t>
              </a:r>
              <a:endParaRPr lang="en-US" dirty="0">
                <a:solidFill>
                  <a:schemeClr val="bg1"/>
                </a:solidFill>
                <a:latin typeface="Franklin Gothic Book" charset="0"/>
                <a:ea typeface="Franklin Gothic Book" charset="0"/>
                <a:cs typeface="Franklin Gothic Book" charset="0"/>
              </a:endParaRPr>
            </a:p>
          </p:txBody>
        </p:sp>
        <p:sp>
          <p:nvSpPr>
            <p:cNvPr id="65" name="TextBox 64"/>
            <p:cNvSpPr txBox="1"/>
            <p:nvPr/>
          </p:nvSpPr>
          <p:spPr>
            <a:xfrm>
              <a:off x="945121" y="1964711"/>
              <a:ext cx="2540146" cy="830997"/>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WEIGHTED</a:t>
              </a:r>
            </a:p>
            <a:p>
              <a:r>
                <a:rPr lang="en-US" sz="2400" b="1" dirty="0" smtClean="0">
                  <a:latin typeface="Franklin Gothic Demi" charset="0"/>
                  <a:ea typeface="Franklin Gothic Demi" charset="0"/>
                  <a:cs typeface="Franklin Gothic Demi" charset="0"/>
                </a:rPr>
                <a:t>LINE CARTS</a:t>
              </a:r>
              <a:endParaRPr lang="en-US" sz="2400" b="1" dirty="0">
                <a:latin typeface="Franklin Gothic Demi" charset="0"/>
                <a:ea typeface="Franklin Gothic Demi" charset="0"/>
                <a:cs typeface="Franklin Gothic Demi" charset="0"/>
              </a:endParaRPr>
            </a:p>
          </p:txBody>
        </p:sp>
      </p:grpSp>
      <p:sp>
        <p:nvSpPr>
          <p:cNvPr id="68" name="Rectangle 67"/>
          <p:cNvSpPr/>
          <p:nvPr/>
        </p:nvSpPr>
        <p:spPr>
          <a:xfrm>
            <a:off x="4832609" y="541592"/>
            <a:ext cx="6696636" cy="588029"/>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6320860" y="692166"/>
            <a:ext cx="3729211" cy="338554"/>
          </a:xfrm>
          <a:prstGeom prst="rect">
            <a:avLst/>
          </a:prstGeom>
          <a:noFill/>
        </p:spPr>
        <p:txBody>
          <a:bodyPr wrap="square" rtlCol="0">
            <a:spAutoFit/>
          </a:bodyPr>
          <a:lstStyle/>
          <a:p>
            <a:pPr algn="ctr"/>
            <a:r>
              <a:rPr lang="en-US" sz="1600" b="1" dirty="0" smtClean="0">
                <a:solidFill>
                  <a:schemeClr val="bg1"/>
                </a:solidFill>
                <a:latin typeface="Franklin Gothic Book" charset="0"/>
                <a:ea typeface="Franklin Gothic Book" charset="0"/>
                <a:cs typeface="Franklin Gothic Book" charset="0"/>
              </a:rPr>
              <a:t>POSITIVE REPUTATION (2014 – 2017)</a:t>
            </a:r>
            <a:endParaRPr lang="en-US" sz="1200" dirty="0" smtClean="0">
              <a:solidFill>
                <a:schemeClr val="bg1"/>
              </a:solidFill>
              <a:latin typeface="Franklin Gothic Book" charset="0"/>
              <a:ea typeface="Franklin Gothic Book" charset="0"/>
              <a:cs typeface="Franklin Gothic Book" charset="0"/>
            </a:endParaRPr>
          </a:p>
        </p:txBody>
      </p:sp>
      <p:sp>
        <p:nvSpPr>
          <p:cNvPr id="69" name="Rectangle 68"/>
          <p:cNvSpPr/>
          <p:nvPr/>
        </p:nvSpPr>
        <p:spPr>
          <a:xfrm>
            <a:off x="4832610" y="6131859"/>
            <a:ext cx="6696636" cy="292559"/>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752342" y="6133813"/>
            <a:ext cx="860611" cy="276999"/>
          </a:xfrm>
          <a:prstGeom prst="rect">
            <a:avLst/>
          </a:prstGeom>
          <a:noFill/>
        </p:spPr>
        <p:txBody>
          <a:bodyPr wrap="square" rtlCol="0">
            <a:spAutoFit/>
          </a:bodyPr>
          <a:lstStyle/>
          <a:p>
            <a:pPr algn="ctr"/>
            <a:r>
              <a:rPr lang="en-US" sz="1200" dirty="0" smtClean="0">
                <a:solidFill>
                  <a:schemeClr val="bg1"/>
                </a:solidFill>
                <a:latin typeface="Arial" charset="0"/>
                <a:ea typeface="Arial" charset="0"/>
                <a:cs typeface="Arial" charset="0"/>
              </a:rPr>
              <a:t>2014</a:t>
            </a:r>
            <a:endParaRPr lang="en-US" sz="1200" dirty="0">
              <a:solidFill>
                <a:schemeClr val="bg1"/>
              </a:solidFill>
              <a:latin typeface="Arial" charset="0"/>
              <a:ea typeface="Arial" charset="0"/>
              <a:cs typeface="Arial" charset="0"/>
            </a:endParaRPr>
          </a:p>
        </p:txBody>
      </p:sp>
      <p:sp>
        <p:nvSpPr>
          <p:cNvPr id="71" name="TextBox 70"/>
          <p:cNvSpPr txBox="1"/>
          <p:nvPr/>
        </p:nvSpPr>
        <p:spPr>
          <a:xfrm>
            <a:off x="6724048" y="6147419"/>
            <a:ext cx="860611" cy="276999"/>
          </a:xfrm>
          <a:prstGeom prst="rect">
            <a:avLst/>
          </a:prstGeom>
          <a:noFill/>
        </p:spPr>
        <p:txBody>
          <a:bodyPr wrap="square" rtlCol="0">
            <a:spAutoFit/>
          </a:bodyPr>
          <a:lstStyle/>
          <a:p>
            <a:pPr algn="ctr"/>
            <a:r>
              <a:rPr lang="en-US" sz="1200" dirty="0" smtClean="0">
                <a:solidFill>
                  <a:schemeClr val="bg1"/>
                </a:solidFill>
                <a:latin typeface="Arial" charset="0"/>
                <a:ea typeface="Arial" charset="0"/>
                <a:cs typeface="Arial" charset="0"/>
              </a:rPr>
              <a:t>2015</a:t>
            </a:r>
            <a:endParaRPr lang="en-US" sz="1200" dirty="0">
              <a:solidFill>
                <a:schemeClr val="bg1"/>
              </a:solidFill>
              <a:latin typeface="Arial" charset="0"/>
              <a:ea typeface="Arial" charset="0"/>
              <a:cs typeface="Arial" charset="0"/>
            </a:endParaRPr>
          </a:p>
        </p:txBody>
      </p:sp>
      <p:sp>
        <p:nvSpPr>
          <p:cNvPr id="72" name="TextBox 71"/>
          <p:cNvSpPr txBox="1"/>
          <p:nvPr/>
        </p:nvSpPr>
        <p:spPr>
          <a:xfrm>
            <a:off x="8969674" y="6153560"/>
            <a:ext cx="860611" cy="276999"/>
          </a:xfrm>
          <a:prstGeom prst="rect">
            <a:avLst/>
          </a:prstGeom>
          <a:noFill/>
        </p:spPr>
        <p:txBody>
          <a:bodyPr wrap="square" rtlCol="0">
            <a:spAutoFit/>
          </a:bodyPr>
          <a:lstStyle/>
          <a:p>
            <a:pPr algn="ctr"/>
            <a:r>
              <a:rPr lang="en-US" sz="1200" dirty="0" smtClean="0">
                <a:solidFill>
                  <a:schemeClr val="bg1"/>
                </a:solidFill>
                <a:latin typeface="Arial" charset="0"/>
                <a:ea typeface="Arial" charset="0"/>
                <a:cs typeface="Arial" charset="0"/>
              </a:rPr>
              <a:t>2016</a:t>
            </a:r>
            <a:endParaRPr lang="en-US" sz="1200" dirty="0">
              <a:solidFill>
                <a:schemeClr val="bg1"/>
              </a:solidFill>
              <a:latin typeface="Arial" charset="0"/>
              <a:ea typeface="Arial" charset="0"/>
              <a:cs typeface="Arial" charset="0"/>
            </a:endParaRPr>
          </a:p>
        </p:txBody>
      </p:sp>
      <p:sp>
        <p:nvSpPr>
          <p:cNvPr id="73" name="Rectangle 72"/>
          <p:cNvSpPr/>
          <p:nvPr/>
        </p:nvSpPr>
        <p:spPr>
          <a:xfrm rot="5400000">
            <a:off x="2320555" y="3328884"/>
            <a:ext cx="5322356" cy="314717"/>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rot="10800000">
            <a:off x="4075112" y="1428113"/>
            <a:ext cx="1377213" cy="276999"/>
            <a:chOff x="4403811" y="287719"/>
            <a:chExt cx="1377213" cy="276999"/>
          </a:xfrm>
        </p:grpSpPr>
        <p:sp>
          <p:nvSpPr>
            <p:cNvPr id="47" name="Snip Same Side Corner Rectangle 46"/>
            <p:cNvSpPr/>
            <p:nvPr/>
          </p:nvSpPr>
          <p:spPr>
            <a:xfrm rot="16200000">
              <a:off x="4962665" y="-271134"/>
              <a:ext cx="259506" cy="1377213"/>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rot="10800000">
              <a:off x="4465113" y="287719"/>
              <a:ext cx="1286025"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THE POLAROID</a:t>
              </a:r>
            </a:p>
          </p:txBody>
        </p:sp>
      </p:grpSp>
      <p:sp>
        <p:nvSpPr>
          <p:cNvPr id="4" name="TextBox 3"/>
          <p:cNvSpPr txBox="1"/>
          <p:nvPr/>
        </p:nvSpPr>
        <p:spPr>
          <a:xfrm rot="2067586">
            <a:off x="7025776" y="2104652"/>
            <a:ext cx="2016316" cy="369332"/>
          </a:xfrm>
          <a:prstGeom prst="rect">
            <a:avLst/>
          </a:prstGeom>
          <a:noFill/>
        </p:spPr>
        <p:txBody>
          <a:bodyPr wrap="square" rtlCol="0">
            <a:spAutoFit/>
          </a:bodyPr>
          <a:lstStyle/>
          <a:p>
            <a:r>
              <a:rPr lang="en-US" b="1" dirty="0" smtClean="0">
                <a:solidFill>
                  <a:srgbClr val="01C3BB"/>
                </a:solidFill>
                <a:latin typeface="Arial" charset="0"/>
                <a:ea typeface="Arial" charset="0"/>
                <a:cs typeface="Arial" charset="0"/>
              </a:rPr>
              <a:t>OUR BRAND</a:t>
            </a:r>
            <a:endParaRPr lang="en-US" b="1" dirty="0">
              <a:solidFill>
                <a:srgbClr val="01C3BB"/>
              </a:solidFill>
              <a:latin typeface="Arial" charset="0"/>
              <a:ea typeface="Arial" charset="0"/>
              <a:cs typeface="Arial" charset="0"/>
            </a:endParaRPr>
          </a:p>
        </p:txBody>
      </p:sp>
      <p:sp>
        <p:nvSpPr>
          <p:cNvPr id="75" name="TextBox 74"/>
          <p:cNvSpPr txBox="1"/>
          <p:nvPr/>
        </p:nvSpPr>
        <p:spPr>
          <a:xfrm rot="18497020">
            <a:off x="4860476" y="4546570"/>
            <a:ext cx="2758976" cy="369332"/>
          </a:xfrm>
          <a:prstGeom prst="rect">
            <a:avLst/>
          </a:prstGeom>
          <a:noFill/>
        </p:spPr>
        <p:txBody>
          <a:bodyPr wrap="square" rtlCol="0">
            <a:spAutoFit/>
          </a:bodyPr>
          <a:lstStyle/>
          <a:p>
            <a:r>
              <a:rPr lang="en-US" b="1" dirty="0" smtClean="0">
                <a:solidFill>
                  <a:schemeClr val="accent4"/>
                </a:solidFill>
                <a:latin typeface="Arial" charset="0"/>
                <a:ea typeface="Arial" charset="0"/>
                <a:cs typeface="Arial" charset="0"/>
              </a:rPr>
              <a:t>MAIN COMPETITOR</a:t>
            </a:r>
            <a:endParaRPr lang="en-US" b="1" dirty="0">
              <a:solidFill>
                <a:schemeClr val="accent4"/>
              </a:solidFill>
              <a:latin typeface="Arial" charset="0"/>
              <a:ea typeface="Arial" charset="0"/>
              <a:cs typeface="Arial" charset="0"/>
            </a:endParaRPr>
          </a:p>
        </p:txBody>
      </p:sp>
      <p:sp>
        <p:nvSpPr>
          <p:cNvPr id="76" name="TextBox 75"/>
          <p:cNvSpPr txBox="1"/>
          <p:nvPr/>
        </p:nvSpPr>
        <p:spPr>
          <a:xfrm rot="18577522">
            <a:off x="5153300" y="3813246"/>
            <a:ext cx="2016316" cy="307777"/>
          </a:xfrm>
          <a:prstGeom prst="rect">
            <a:avLst/>
          </a:prstGeom>
          <a:noFill/>
        </p:spPr>
        <p:txBody>
          <a:bodyPr wrap="square" rtlCol="0">
            <a:spAutoFit/>
          </a:bodyPr>
          <a:lstStyle/>
          <a:p>
            <a:r>
              <a:rPr lang="en-US" sz="1400" b="1" dirty="0" smtClean="0">
                <a:solidFill>
                  <a:schemeClr val="bg1">
                    <a:lumMod val="50000"/>
                  </a:schemeClr>
                </a:solidFill>
                <a:latin typeface="Arial" charset="0"/>
                <a:ea typeface="Arial" charset="0"/>
                <a:cs typeface="Arial" charset="0"/>
              </a:rPr>
              <a:t>INDUSTRY AVG.</a:t>
            </a:r>
            <a:endParaRPr lang="en-US" sz="1400" b="1" dirty="0">
              <a:solidFill>
                <a:schemeClr val="bg1">
                  <a:lumMod val="50000"/>
                </a:schemeClr>
              </a:solidFill>
              <a:latin typeface="Arial" charset="0"/>
              <a:ea typeface="Arial" charset="0"/>
              <a:cs typeface="Arial" charset="0"/>
            </a:endParaRPr>
          </a:p>
        </p:txBody>
      </p:sp>
      <p:sp>
        <p:nvSpPr>
          <p:cNvPr id="74" name="Rectangle 73"/>
          <p:cNvSpPr/>
          <p:nvPr/>
        </p:nvSpPr>
        <p:spPr>
          <a:xfrm rot="5400000">
            <a:off x="8711481" y="3478605"/>
            <a:ext cx="5322356" cy="314717"/>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0843032" y="6130708"/>
            <a:ext cx="860611" cy="276999"/>
          </a:xfrm>
          <a:prstGeom prst="rect">
            <a:avLst/>
          </a:prstGeom>
          <a:noFill/>
        </p:spPr>
        <p:txBody>
          <a:bodyPr wrap="square" rtlCol="0">
            <a:spAutoFit/>
          </a:bodyPr>
          <a:lstStyle/>
          <a:p>
            <a:pPr algn="ctr"/>
            <a:r>
              <a:rPr lang="en-US" sz="1200" dirty="0" smtClean="0">
                <a:solidFill>
                  <a:schemeClr val="bg1"/>
                </a:solidFill>
                <a:latin typeface="Arial" charset="0"/>
                <a:ea typeface="Arial" charset="0"/>
                <a:cs typeface="Arial" charset="0"/>
              </a:rPr>
              <a:t>2017</a:t>
            </a:r>
            <a:endParaRPr lang="en-US" sz="1200" dirty="0">
              <a:solidFill>
                <a:schemeClr val="bg1"/>
              </a:solidFill>
              <a:latin typeface="Arial" charset="0"/>
              <a:ea typeface="Arial" charset="0"/>
              <a:cs typeface="Arial" charset="0"/>
            </a:endParaRPr>
          </a:p>
        </p:txBody>
      </p:sp>
      <p:sp>
        <p:nvSpPr>
          <p:cNvPr id="77" name="TextBox 76"/>
          <p:cNvSpPr txBox="1"/>
          <p:nvPr/>
        </p:nvSpPr>
        <p:spPr>
          <a:xfrm>
            <a:off x="8908935" y="5042495"/>
            <a:ext cx="2040183" cy="646331"/>
          </a:xfrm>
          <a:prstGeom prst="rect">
            <a:avLst/>
          </a:prstGeom>
          <a:noFill/>
        </p:spPr>
        <p:txBody>
          <a:bodyPr wrap="square" rtlCol="0">
            <a:spAutoFit/>
          </a:bodyPr>
          <a:lstStyle/>
          <a:p>
            <a:r>
              <a:rPr lang="en-US" sz="900" b="1" dirty="0" smtClean="0">
                <a:solidFill>
                  <a:srgbClr val="01C3BB"/>
                </a:solidFill>
                <a:latin typeface="Franklin Gothic Book" charset="0"/>
                <a:ea typeface="Franklin Gothic Book" charset="0"/>
                <a:cs typeface="Franklin Gothic Book" charset="0"/>
              </a:rPr>
              <a:t>TIPS: </a:t>
            </a:r>
            <a:r>
              <a:rPr lang="en-US" sz="900" b="1" dirty="0" smtClean="0">
                <a:latin typeface="Franklin Gothic Book" charset="0"/>
                <a:ea typeface="Franklin Gothic Book" charset="0"/>
                <a:cs typeface="Franklin Gothic Book" charset="0"/>
              </a:rPr>
              <a:t>Label each important line rather than using a key. Gray out any line that doesn’t support your story and help </a:t>
            </a:r>
            <a:r>
              <a:rPr lang="en-US" sz="900" b="1" dirty="0" smtClean="0">
                <a:latin typeface="Franklin Gothic Book" charset="0"/>
                <a:ea typeface="Franklin Gothic Book" charset="0"/>
                <a:cs typeface="Franklin Gothic Book" charset="0"/>
              </a:rPr>
              <a:t>people </a:t>
            </a:r>
            <a:r>
              <a:rPr lang="en-US" sz="900" b="1" dirty="0" smtClean="0">
                <a:latin typeface="Franklin Gothic Book" charset="0"/>
                <a:ea typeface="Franklin Gothic Book" charset="0"/>
                <a:cs typeface="Franklin Gothic Book" charset="0"/>
              </a:rPr>
              <a:t>focus on the main point.</a:t>
            </a:r>
          </a:p>
        </p:txBody>
      </p:sp>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1935541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6944337" y="1413682"/>
            <a:ext cx="2434252" cy="2071254"/>
            <a:chOff x="386908" y="4209126"/>
            <a:chExt cx="2434252" cy="2071254"/>
          </a:xfrm>
        </p:grpSpPr>
        <p:sp>
          <p:nvSpPr>
            <p:cNvPr id="49" name="Rectangle 48"/>
            <p:cNvSpPr/>
            <p:nvPr/>
          </p:nvSpPr>
          <p:spPr>
            <a:xfrm>
              <a:off x="386908" y="4209126"/>
              <a:ext cx="2434252" cy="2071254"/>
            </a:xfrm>
            <a:prstGeom prst="rect">
              <a:avLst/>
            </a:prstGeom>
            <a:solidFill>
              <a:schemeClr val="bg1">
                <a:lumMod val="9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86908" y="5924788"/>
              <a:ext cx="2434252" cy="355592"/>
            </a:xfrm>
            <a:prstGeom prst="rect">
              <a:avLst/>
            </a:prstGeom>
            <a:solidFill>
              <a:srgbClr val="01C3BB"/>
            </a:solidFill>
            <a:ln w="19050">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433384" y="5984842"/>
              <a:ext cx="2341300" cy="276999"/>
            </a:xfrm>
            <a:prstGeom prst="rect">
              <a:avLst/>
            </a:prstGeom>
            <a:noFill/>
            <a:ln w="19050">
              <a:noFill/>
            </a:ln>
          </p:spPr>
          <p:txBody>
            <a:bodyPr wrap="square" rtlCol="0">
              <a:spAutoFit/>
            </a:bodyPr>
            <a:lstStyle/>
            <a:p>
              <a:pPr algn="ctr"/>
              <a:r>
                <a:rPr lang="en-US" sz="1200" b="1" dirty="0">
                  <a:solidFill>
                    <a:schemeClr val="bg1"/>
                  </a:solidFill>
                  <a:latin typeface="Arial" charset="0"/>
                  <a:ea typeface="Arial" charset="0"/>
                  <a:cs typeface="Arial" charset="0"/>
                </a:rPr>
                <a:t>COUNTRY 2</a:t>
              </a:r>
            </a:p>
          </p:txBody>
        </p:sp>
      </p:grpSp>
      <p:graphicFrame>
        <p:nvGraphicFramePr>
          <p:cNvPr id="45" name="Chart 44"/>
          <p:cNvGraphicFramePr/>
          <p:nvPr>
            <p:extLst>
              <p:ext uri="{D42A27DB-BD31-4B8C-83A1-F6EECF244321}">
                <p14:modId xmlns:p14="http://schemas.microsoft.com/office/powerpoint/2010/main" val="1340602926"/>
              </p:ext>
            </p:extLst>
          </p:nvPr>
        </p:nvGraphicFramePr>
        <p:xfrm>
          <a:off x="6272794" y="1117626"/>
          <a:ext cx="3314459" cy="3570534"/>
        </p:xfrm>
        <a:graphic>
          <a:graphicData uri="http://schemas.openxmlformats.org/drawingml/2006/chart">
            <c:chart xmlns:c="http://schemas.openxmlformats.org/drawingml/2006/chart" xmlns:r="http://schemas.openxmlformats.org/officeDocument/2006/relationships" r:id="rId2"/>
          </a:graphicData>
        </a:graphic>
      </p:graphicFrame>
      <p:grpSp>
        <p:nvGrpSpPr>
          <p:cNvPr id="102" name="Group 101"/>
          <p:cNvGrpSpPr/>
          <p:nvPr/>
        </p:nvGrpSpPr>
        <p:grpSpPr>
          <a:xfrm rot="10800000">
            <a:off x="4075112" y="740844"/>
            <a:ext cx="934660" cy="276999"/>
            <a:chOff x="4846365" y="270227"/>
            <a:chExt cx="934660" cy="276999"/>
          </a:xfrm>
        </p:grpSpPr>
        <p:sp>
          <p:nvSpPr>
            <p:cNvPr id="103" name="Snip Same Side Corner Rectangle 102"/>
            <p:cNvSpPr/>
            <p:nvPr/>
          </p:nvSpPr>
          <p:spPr>
            <a:xfrm rot="16200000">
              <a:off x="5194244" y="-60160"/>
              <a:ext cx="238901" cy="934660"/>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0800000">
              <a:off x="4960555" y="270227"/>
              <a:ext cx="790583"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TILES</a:t>
              </a:r>
            </a:p>
          </p:txBody>
        </p:sp>
      </p:grpSp>
      <p:grpSp>
        <p:nvGrpSpPr>
          <p:cNvPr id="66" name="Group 65"/>
          <p:cNvGrpSpPr/>
          <p:nvPr/>
        </p:nvGrpSpPr>
        <p:grpSpPr>
          <a:xfrm>
            <a:off x="4333156" y="3880775"/>
            <a:ext cx="2434252" cy="2071254"/>
            <a:chOff x="386908" y="4209126"/>
            <a:chExt cx="2434252" cy="2071254"/>
          </a:xfrm>
        </p:grpSpPr>
        <p:sp>
          <p:nvSpPr>
            <p:cNvPr id="71" name="Rectangle 70"/>
            <p:cNvSpPr/>
            <p:nvPr/>
          </p:nvSpPr>
          <p:spPr>
            <a:xfrm>
              <a:off x="386908" y="4209126"/>
              <a:ext cx="2434252" cy="2071254"/>
            </a:xfrm>
            <a:prstGeom prst="rect">
              <a:avLst/>
            </a:prstGeom>
            <a:solidFill>
              <a:schemeClr val="bg1">
                <a:lumMod val="9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386908" y="5924788"/>
              <a:ext cx="2434252" cy="355592"/>
            </a:xfrm>
            <a:prstGeom prst="rect">
              <a:avLst/>
            </a:prstGeom>
            <a:solidFill>
              <a:srgbClr val="01C3BB"/>
            </a:solidFill>
            <a:ln w="19050">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433384" y="5984842"/>
              <a:ext cx="2341300" cy="276999"/>
            </a:xfrm>
            <a:prstGeom prst="rect">
              <a:avLst/>
            </a:prstGeom>
            <a:noFill/>
            <a:ln w="19050">
              <a:noFill/>
            </a:ln>
          </p:spPr>
          <p:txBody>
            <a:bodyPr wrap="square" rtlCol="0">
              <a:spAutoFit/>
            </a:bodyPr>
            <a:lstStyle/>
            <a:p>
              <a:pPr algn="ctr"/>
              <a:r>
                <a:rPr lang="en-US" sz="1200" b="1" dirty="0">
                  <a:solidFill>
                    <a:schemeClr val="bg1"/>
                  </a:solidFill>
                  <a:latin typeface="Arial" charset="0"/>
                  <a:ea typeface="Arial" charset="0"/>
                  <a:cs typeface="Arial" charset="0"/>
                </a:rPr>
                <a:t>COUNTRY </a:t>
              </a:r>
              <a:r>
                <a:rPr lang="en-US" sz="1200" b="1" dirty="0" smtClean="0">
                  <a:solidFill>
                    <a:schemeClr val="bg1"/>
                  </a:solidFill>
                  <a:latin typeface="Arial" charset="0"/>
                  <a:ea typeface="Arial" charset="0"/>
                  <a:cs typeface="Arial" charset="0"/>
                </a:rPr>
                <a:t>4</a:t>
              </a:r>
              <a:endParaRPr lang="en-US" sz="1200" b="1" dirty="0">
                <a:solidFill>
                  <a:schemeClr val="bg1"/>
                </a:solidFill>
                <a:latin typeface="Arial" charset="0"/>
                <a:ea typeface="Arial" charset="0"/>
                <a:cs typeface="Arial" charset="0"/>
              </a:endParaRPr>
            </a:p>
          </p:txBody>
        </p:sp>
      </p:grpSp>
      <p:grpSp>
        <p:nvGrpSpPr>
          <p:cNvPr id="75" name="Group 74"/>
          <p:cNvGrpSpPr/>
          <p:nvPr/>
        </p:nvGrpSpPr>
        <p:grpSpPr>
          <a:xfrm>
            <a:off x="6944337" y="3880775"/>
            <a:ext cx="2434252" cy="2071254"/>
            <a:chOff x="386908" y="4209126"/>
            <a:chExt cx="2434252" cy="2071254"/>
          </a:xfrm>
        </p:grpSpPr>
        <p:sp>
          <p:nvSpPr>
            <p:cNvPr id="80" name="Rectangle 79"/>
            <p:cNvSpPr/>
            <p:nvPr/>
          </p:nvSpPr>
          <p:spPr>
            <a:xfrm>
              <a:off x="386908" y="4209126"/>
              <a:ext cx="2434252" cy="2071254"/>
            </a:xfrm>
            <a:prstGeom prst="rect">
              <a:avLst/>
            </a:prstGeom>
            <a:solidFill>
              <a:schemeClr val="bg1">
                <a:lumMod val="9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86908" y="5924788"/>
              <a:ext cx="2434252" cy="355592"/>
            </a:xfrm>
            <a:prstGeom prst="rect">
              <a:avLst/>
            </a:prstGeom>
            <a:solidFill>
              <a:srgbClr val="01C3BB"/>
            </a:solidFill>
            <a:ln w="19050">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433384" y="5984842"/>
              <a:ext cx="2341300" cy="276999"/>
            </a:xfrm>
            <a:prstGeom prst="rect">
              <a:avLst/>
            </a:prstGeom>
            <a:noFill/>
            <a:ln w="19050">
              <a:noFill/>
            </a:ln>
          </p:spPr>
          <p:txBody>
            <a:bodyPr wrap="square" rtlCol="0">
              <a:spAutoFit/>
            </a:bodyPr>
            <a:lstStyle/>
            <a:p>
              <a:pPr algn="ctr"/>
              <a:r>
                <a:rPr lang="en-US" sz="1200" b="1" dirty="0">
                  <a:solidFill>
                    <a:schemeClr val="bg1"/>
                  </a:solidFill>
                  <a:latin typeface="Arial" charset="0"/>
                  <a:ea typeface="Arial" charset="0"/>
                  <a:cs typeface="Arial" charset="0"/>
                </a:rPr>
                <a:t>COUNTRY </a:t>
              </a:r>
              <a:r>
                <a:rPr lang="en-US" sz="1200" b="1" dirty="0" smtClean="0">
                  <a:solidFill>
                    <a:schemeClr val="bg1"/>
                  </a:solidFill>
                  <a:latin typeface="Arial" charset="0"/>
                  <a:ea typeface="Arial" charset="0"/>
                  <a:cs typeface="Arial" charset="0"/>
                </a:rPr>
                <a:t>5</a:t>
              </a:r>
              <a:endParaRPr lang="en-US" sz="1200" b="1" dirty="0">
                <a:solidFill>
                  <a:schemeClr val="bg1"/>
                </a:solidFill>
                <a:latin typeface="Arial" charset="0"/>
                <a:ea typeface="Arial" charset="0"/>
                <a:cs typeface="Arial" charset="0"/>
              </a:endParaRPr>
            </a:p>
          </p:txBody>
        </p:sp>
      </p:grpSp>
      <p:grpSp>
        <p:nvGrpSpPr>
          <p:cNvPr id="84" name="Group 83"/>
          <p:cNvGrpSpPr/>
          <p:nvPr/>
        </p:nvGrpSpPr>
        <p:grpSpPr>
          <a:xfrm>
            <a:off x="9549123" y="3880775"/>
            <a:ext cx="2434252" cy="2071254"/>
            <a:chOff x="386908" y="4209126"/>
            <a:chExt cx="2434252" cy="2071254"/>
          </a:xfrm>
        </p:grpSpPr>
        <p:sp>
          <p:nvSpPr>
            <p:cNvPr id="89" name="Rectangle 88"/>
            <p:cNvSpPr/>
            <p:nvPr/>
          </p:nvSpPr>
          <p:spPr>
            <a:xfrm>
              <a:off x="386908" y="4209126"/>
              <a:ext cx="2434252" cy="2071254"/>
            </a:xfrm>
            <a:prstGeom prst="rect">
              <a:avLst/>
            </a:prstGeom>
            <a:solidFill>
              <a:schemeClr val="bg1">
                <a:lumMod val="9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386908" y="5924788"/>
              <a:ext cx="2434252" cy="355592"/>
            </a:xfrm>
            <a:prstGeom prst="rect">
              <a:avLst/>
            </a:prstGeom>
            <a:solidFill>
              <a:srgbClr val="01C3BB"/>
            </a:solidFill>
            <a:ln w="19050">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nvSpPr>
          <p:spPr>
            <a:xfrm>
              <a:off x="433384" y="5984842"/>
              <a:ext cx="2341300" cy="276999"/>
            </a:xfrm>
            <a:prstGeom prst="rect">
              <a:avLst/>
            </a:prstGeom>
            <a:noFill/>
            <a:ln w="19050">
              <a:noFill/>
            </a:ln>
          </p:spPr>
          <p:txBody>
            <a:bodyPr wrap="square" rtlCol="0">
              <a:spAutoFit/>
            </a:bodyPr>
            <a:lstStyle/>
            <a:p>
              <a:pPr algn="ctr"/>
              <a:r>
                <a:rPr lang="en-US" sz="1200" b="1" dirty="0">
                  <a:solidFill>
                    <a:schemeClr val="bg1"/>
                  </a:solidFill>
                  <a:latin typeface="Arial" charset="0"/>
                  <a:ea typeface="Arial" charset="0"/>
                  <a:cs typeface="Arial" charset="0"/>
                </a:rPr>
                <a:t>COUNTRY </a:t>
              </a:r>
              <a:r>
                <a:rPr lang="en-US" sz="1200" b="1" dirty="0" smtClean="0">
                  <a:solidFill>
                    <a:schemeClr val="bg1"/>
                  </a:solidFill>
                  <a:latin typeface="Arial" charset="0"/>
                  <a:ea typeface="Arial" charset="0"/>
                  <a:cs typeface="Arial" charset="0"/>
                </a:rPr>
                <a:t>6</a:t>
              </a:r>
              <a:endParaRPr lang="en-US" sz="1200" b="1" dirty="0">
                <a:solidFill>
                  <a:schemeClr val="bg1"/>
                </a:solidFill>
                <a:latin typeface="Arial" charset="0"/>
                <a:ea typeface="Arial" charset="0"/>
                <a:cs typeface="Arial" charset="0"/>
              </a:endParaRPr>
            </a:p>
          </p:txBody>
        </p:sp>
      </p:grpSp>
      <p:graphicFrame>
        <p:nvGraphicFramePr>
          <p:cNvPr id="67" name="Chart 66"/>
          <p:cNvGraphicFramePr/>
          <p:nvPr>
            <p:extLst>
              <p:ext uri="{D42A27DB-BD31-4B8C-83A1-F6EECF244321}">
                <p14:modId xmlns:p14="http://schemas.microsoft.com/office/powerpoint/2010/main" val="393330833"/>
              </p:ext>
            </p:extLst>
          </p:nvPr>
        </p:nvGraphicFramePr>
        <p:xfrm>
          <a:off x="3661613" y="3584719"/>
          <a:ext cx="3314459" cy="3570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6" name="Chart 75"/>
          <p:cNvGraphicFramePr/>
          <p:nvPr>
            <p:extLst>
              <p:ext uri="{D42A27DB-BD31-4B8C-83A1-F6EECF244321}">
                <p14:modId xmlns:p14="http://schemas.microsoft.com/office/powerpoint/2010/main" val="756644765"/>
              </p:ext>
            </p:extLst>
          </p:nvPr>
        </p:nvGraphicFramePr>
        <p:xfrm>
          <a:off x="6272794" y="3584719"/>
          <a:ext cx="3314459" cy="3570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5" name="Chart 84"/>
          <p:cNvGraphicFramePr/>
          <p:nvPr>
            <p:extLst>
              <p:ext uri="{D42A27DB-BD31-4B8C-83A1-F6EECF244321}">
                <p14:modId xmlns:p14="http://schemas.microsoft.com/office/powerpoint/2010/main" val="1677891468"/>
              </p:ext>
            </p:extLst>
          </p:nvPr>
        </p:nvGraphicFramePr>
        <p:xfrm>
          <a:off x="8877580" y="3584719"/>
          <a:ext cx="3314459" cy="3570534"/>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p:cNvSpPr/>
          <p:nvPr/>
        </p:nvSpPr>
        <p:spPr>
          <a:xfrm>
            <a:off x="4333156" y="1413682"/>
            <a:ext cx="2434252" cy="2071254"/>
          </a:xfrm>
          <a:prstGeom prst="rect">
            <a:avLst/>
          </a:prstGeom>
          <a:solidFill>
            <a:schemeClr val="bg1">
              <a:lumMod val="9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p:cNvGrpSpPr/>
          <p:nvPr/>
        </p:nvGrpSpPr>
        <p:grpSpPr>
          <a:xfrm>
            <a:off x="9549123" y="1413682"/>
            <a:ext cx="2434252" cy="2071254"/>
            <a:chOff x="386908" y="4209126"/>
            <a:chExt cx="2434252" cy="2071254"/>
          </a:xfrm>
        </p:grpSpPr>
        <p:sp>
          <p:nvSpPr>
            <p:cNvPr id="58" name="Rectangle 57"/>
            <p:cNvSpPr/>
            <p:nvPr/>
          </p:nvSpPr>
          <p:spPr>
            <a:xfrm>
              <a:off x="386908" y="4209126"/>
              <a:ext cx="2434252" cy="2071254"/>
            </a:xfrm>
            <a:prstGeom prst="rect">
              <a:avLst/>
            </a:prstGeom>
            <a:solidFill>
              <a:schemeClr val="bg1">
                <a:lumMod val="9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86908" y="5924788"/>
              <a:ext cx="2434252" cy="355592"/>
            </a:xfrm>
            <a:prstGeom prst="rect">
              <a:avLst/>
            </a:prstGeom>
            <a:solidFill>
              <a:srgbClr val="01C3BB"/>
            </a:solidFill>
            <a:ln w="19050">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433384" y="5984842"/>
              <a:ext cx="2341300" cy="276999"/>
            </a:xfrm>
            <a:prstGeom prst="rect">
              <a:avLst/>
            </a:prstGeom>
            <a:noFill/>
            <a:ln w="19050">
              <a:noFill/>
            </a:ln>
          </p:spPr>
          <p:txBody>
            <a:bodyPr wrap="square" rtlCol="0">
              <a:spAutoFit/>
            </a:bodyPr>
            <a:lstStyle/>
            <a:p>
              <a:pPr algn="ctr"/>
              <a:r>
                <a:rPr lang="en-US" sz="1200" b="1" dirty="0">
                  <a:solidFill>
                    <a:schemeClr val="bg1"/>
                  </a:solidFill>
                  <a:latin typeface="Arial" charset="0"/>
                  <a:ea typeface="Arial" charset="0"/>
                  <a:cs typeface="Arial" charset="0"/>
                </a:rPr>
                <a:t>COUNTRY 3</a:t>
              </a:r>
            </a:p>
          </p:txBody>
        </p:sp>
      </p:grpSp>
      <p:graphicFrame>
        <p:nvGraphicFramePr>
          <p:cNvPr id="54" name="Chart 53"/>
          <p:cNvGraphicFramePr/>
          <p:nvPr>
            <p:extLst>
              <p:ext uri="{D42A27DB-BD31-4B8C-83A1-F6EECF244321}">
                <p14:modId xmlns:p14="http://schemas.microsoft.com/office/powerpoint/2010/main" val="1800533184"/>
              </p:ext>
            </p:extLst>
          </p:nvPr>
        </p:nvGraphicFramePr>
        <p:xfrm>
          <a:off x="8877580" y="1117626"/>
          <a:ext cx="3314459" cy="35705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p:cNvGraphicFramePr/>
          <p:nvPr>
            <p:extLst>
              <p:ext uri="{D42A27DB-BD31-4B8C-83A1-F6EECF244321}">
                <p14:modId xmlns:p14="http://schemas.microsoft.com/office/powerpoint/2010/main" val="1369153611"/>
              </p:ext>
            </p:extLst>
          </p:nvPr>
        </p:nvGraphicFramePr>
        <p:xfrm>
          <a:off x="3661613" y="1117626"/>
          <a:ext cx="3314459" cy="3570534"/>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56011" y="2010707"/>
            <a:ext cx="4135610" cy="2766690"/>
            <a:chOff x="-203303" y="1794393"/>
            <a:chExt cx="4135610" cy="2766690"/>
          </a:xfrm>
        </p:grpSpPr>
        <p:sp>
          <p:nvSpPr>
            <p:cNvPr id="63" name="TextBox 62"/>
            <p:cNvSpPr txBox="1"/>
            <p:nvPr/>
          </p:nvSpPr>
          <p:spPr>
            <a:xfrm>
              <a:off x="-20330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10</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7"/>
              <a:ext cx="3148108" cy="1754326"/>
            </a:xfrm>
            <a:prstGeom prst="rect">
              <a:avLst/>
            </a:prstGeom>
            <a:noFill/>
          </p:spPr>
          <p:txBody>
            <a:bodyPr wrap="square" rtlCol="0">
              <a:spAutoFit/>
            </a:bodyPr>
            <a:lstStyle/>
            <a:p>
              <a:r>
                <a:rPr lang="en-US" dirty="0" smtClean="0">
                  <a:solidFill>
                    <a:schemeClr val="bg1"/>
                  </a:solidFill>
                  <a:latin typeface="Franklin Gothic Book" charset="0"/>
                  <a:ea typeface="Franklin Gothic Book" charset="0"/>
                  <a:cs typeface="Franklin Gothic Book" charset="0"/>
                </a:rPr>
                <a:t>When you have a large set of trend data, breaking lines up into individual charts helps maintain an organized visual flow, but still gives </a:t>
              </a:r>
              <a:r>
                <a:rPr lang="en-US" dirty="0">
                  <a:solidFill>
                    <a:schemeClr val="bg1"/>
                  </a:solidFill>
                  <a:latin typeface="Franklin Gothic Book" charset="0"/>
                  <a:ea typeface="Franklin Gothic Book" charset="0"/>
                  <a:cs typeface="Franklin Gothic Book" charset="0"/>
                </a:rPr>
                <a:t>equal weight to </a:t>
              </a:r>
              <a:r>
                <a:rPr lang="en-US" dirty="0" smtClean="0">
                  <a:solidFill>
                    <a:schemeClr val="bg1"/>
                  </a:solidFill>
                  <a:latin typeface="Franklin Gothic Book" charset="0"/>
                  <a:ea typeface="Franklin Gothic Book" charset="0"/>
                  <a:cs typeface="Franklin Gothic Book" charset="0"/>
                </a:rPr>
                <a:t>each piece.</a:t>
              </a:r>
              <a:endParaRPr lang="en-US" dirty="0">
                <a:solidFill>
                  <a:schemeClr val="bg1"/>
                </a:solidFill>
                <a:latin typeface="Franklin Gothic Book" charset="0"/>
                <a:ea typeface="Franklin Gothic Book" charset="0"/>
                <a:cs typeface="Franklin Gothic Book" charset="0"/>
              </a:endParaRPr>
            </a:p>
          </p:txBody>
        </p:sp>
        <p:sp>
          <p:nvSpPr>
            <p:cNvPr id="65" name="TextBox 64"/>
            <p:cNvSpPr txBox="1"/>
            <p:nvPr/>
          </p:nvSpPr>
          <p:spPr>
            <a:xfrm>
              <a:off x="1392161" y="1944391"/>
              <a:ext cx="2540146" cy="830997"/>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SPLIT</a:t>
              </a:r>
              <a:r>
                <a:rPr lang="en-US" sz="2400" b="1" dirty="0">
                  <a:latin typeface="Franklin Gothic Demi" charset="0"/>
                  <a:ea typeface="Franklin Gothic Demi" charset="0"/>
                  <a:cs typeface="Franklin Gothic Demi" charset="0"/>
                </a:rPr>
                <a:t> </a:t>
              </a:r>
              <a:r>
                <a:rPr lang="en-US" sz="2400" b="1" dirty="0" smtClean="0">
                  <a:latin typeface="Franklin Gothic Demi" charset="0"/>
                  <a:ea typeface="Franklin Gothic Demi" charset="0"/>
                  <a:cs typeface="Franklin Gothic Demi" charset="0"/>
                </a:rPr>
                <a:t>LINE CHARTS</a:t>
              </a:r>
              <a:endParaRPr lang="en-US" sz="2400" b="1" dirty="0">
                <a:latin typeface="Franklin Gothic Demi" charset="0"/>
                <a:ea typeface="Franklin Gothic Demi" charset="0"/>
                <a:cs typeface="Franklin Gothic Demi" charset="0"/>
              </a:endParaRPr>
            </a:p>
          </p:txBody>
        </p:sp>
      </p:grpSp>
      <p:grpSp>
        <p:nvGrpSpPr>
          <p:cNvPr id="35" name="Group 34"/>
          <p:cNvGrpSpPr/>
          <p:nvPr/>
        </p:nvGrpSpPr>
        <p:grpSpPr>
          <a:xfrm>
            <a:off x="6451877" y="1981117"/>
            <a:ext cx="356221" cy="884882"/>
            <a:chOff x="8941754" y="6118938"/>
            <a:chExt cx="356221" cy="884882"/>
          </a:xfrm>
        </p:grpSpPr>
        <p:sp>
          <p:nvSpPr>
            <p:cNvPr id="36" name="TextBox 35"/>
            <p:cNvSpPr txBox="1"/>
            <p:nvPr/>
          </p:nvSpPr>
          <p:spPr>
            <a:xfrm>
              <a:off x="8941754" y="6118938"/>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4</a:t>
              </a:r>
              <a:r>
                <a:rPr lang="en-US" sz="600" b="1" i="0" u="none" dirty="0" smtClean="0">
                  <a:solidFill>
                    <a:schemeClr val="tx1"/>
                  </a:solidFill>
                  <a:latin typeface="Arial" panose="020B0604020202020204" pitchFamily="34" charset="0"/>
                  <a:cs typeface="Arial" panose="020B0604020202020204" pitchFamily="34" charset="0"/>
                </a:rPr>
                <a:t>0%</a:t>
              </a:r>
            </a:p>
          </p:txBody>
        </p:sp>
        <p:sp>
          <p:nvSpPr>
            <p:cNvPr id="37" name="TextBox 36"/>
            <p:cNvSpPr txBox="1"/>
            <p:nvPr/>
          </p:nvSpPr>
          <p:spPr>
            <a:xfrm>
              <a:off x="8941754" y="6819154"/>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2</a:t>
              </a:r>
              <a:r>
                <a:rPr lang="en-US" sz="600" b="1" i="0" u="none" dirty="0" smtClean="0">
                  <a:solidFill>
                    <a:schemeClr val="tx1"/>
                  </a:solidFill>
                  <a:latin typeface="Arial" panose="020B0604020202020204" pitchFamily="34" charset="0"/>
                  <a:cs typeface="Arial" panose="020B0604020202020204" pitchFamily="34" charset="0"/>
                </a:rPr>
                <a:t>0%</a:t>
              </a:r>
            </a:p>
          </p:txBody>
        </p:sp>
      </p:grpSp>
      <p:grpSp>
        <p:nvGrpSpPr>
          <p:cNvPr id="46" name="Group 45"/>
          <p:cNvGrpSpPr/>
          <p:nvPr/>
        </p:nvGrpSpPr>
        <p:grpSpPr>
          <a:xfrm>
            <a:off x="9063058" y="1981117"/>
            <a:ext cx="356221" cy="884882"/>
            <a:chOff x="8941754" y="6118938"/>
            <a:chExt cx="356221" cy="884882"/>
          </a:xfrm>
        </p:grpSpPr>
        <p:sp>
          <p:nvSpPr>
            <p:cNvPr id="47" name="TextBox 46"/>
            <p:cNvSpPr txBox="1"/>
            <p:nvPr/>
          </p:nvSpPr>
          <p:spPr>
            <a:xfrm>
              <a:off x="8941754" y="6118938"/>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4</a:t>
              </a:r>
              <a:r>
                <a:rPr lang="en-US" sz="600" b="1" i="0" u="none" dirty="0" smtClean="0">
                  <a:solidFill>
                    <a:schemeClr val="tx1"/>
                  </a:solidFill>
                  <a:latin typeface="Arial" panose="020B0604020202020204" pitchFamily="34" charset="0"/>
                  <a:cs typeface="Arial" panose="020B0604020202020204" pitchFamily="34" charset="0"/>
                </a:rPr>
                <a:t>0%</a:t>
              </a:r>
            </a:p>
          </p:txBody>
        </p:sp>
        <p:sp>
          <p:nvSpPr>
            <p:cNvPr id="48" name="TextBox 47"/>
            <p:cNvSpPr txBox="1"/>
            <p:nvPr/>
          </p:nvSpPr>
          <p:spPr>
            <a:xfrm>
              <a:off x="8941754" y="6819154"/>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2</a:t>
              </a:r>
              <a:r>
                <a:rPr lang="en-US" sz="600" b="1" i="0" u="none" dirty="0" smtClean="0">
                  <a:solidFill>
                    <a:schemeClr val="tx1"/>
                  </a:solidFill>
                  <a:latin typeface="Arial" panose="020B0604020202020204" pitchFamily="34" charset="0"/>
                  <a:cs typeface="Arial" panose="020B0604020202020204" pitchFamily="34" charset="0"/>
                </a:rPr>
                <a:t>0%</a:t>
              </a:r>
            </a:p>
          </p:txBody>
        </p:sp>
      </p:grpSp>
      <p:grpSp>
        <p:nvGrpSpPr>
          <p:cNvPr id="55" name="Group 54"/>
          <p:cNvGrpSpPr/>
          <p:nvPr/>
        </p:nvGrpSpPr>
        <p:grpSpPr>
          <a:xfrm>
            <a:off x="11667844" y="1981117"/>
            <a:ext cx="356221" cy="884882"/>
            <a:chOff x="8941754" y="6118938"/>
            <a:chExt cx="356221" cy="884882"/>
          </a:xfrm>
        </p:grpSpPr>
        <p:sp>
          <p:nvSpPr>
            <p:cNvPr id="56" name="TextBox 55"/>
            <p:cNvSpPr txBox="1"/>
            <p:nvPr/>
          </p:nvSpPr>
          <p:spPr>
            <a:xfrm>
              <a:off x="8941754" y="6118938"/>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4</a:t>
              </a:r>
              <a:r>
                <a:rPr lang="en-US" sz="600" b="1" i="0" u="none" dirty="0" smtClean="0">
                  <a:solidFill>
                    <a:schemeClr val="tx1"/>
                  </a:solidFill>
                  <a:latin typeface="Arial" panose="020B0604020202020204" pitchFamily="34" charset="0"/>
                  <a:cs typeface="Arial" panose="020B0604020202020204" pitchFamily="34" charset="0"/>
                </a:rPr>
                <a:t>0%</a:t>
              </a:r>
            </a:p>
          </p:txBody>
        </p:sp>
        <p:sp>
          <p:nvSpPr>
            <p:cNvPr id="57" name="TextBox 56"/>
            <p:cNvSpPr txBox="1"/>
            <p:nvPr/>
          </p:nvSpPr>
          <p:spPr>
            <a:xfrm>
              <a:off x="8941754" y="6819154"/>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2</a:t>
              </a:r>
              <a:r>
                <a:rPr lang="en-US" sz="600" b="1" i="0" u="none" dirty="0" smtClean="0">
                  <a:solidFill>
                    <a:schemeClr val="tx1"/>
                  </a:solidFill>
                  <a:latin typeface="Arial" panose="020B0604020202020204" pitchFamily="34" charset="0"/>
                  <a:cs typeface="Arial" panose="020B0604020202020204" pitchFamily="34" charset="0"/>
                </a:rPr>
                <a:t>0%</a:t>
              </a:r>
            </a:p>
          </p:txBody>
        </p:sp>
      </p:grpSp>
      <p:grpSp>
        <p:nvGrpSpPr>
          <p:cNvPr id="68" name="Group 67"/>
          <p:cNvGrpSpPr/>
          <p:nvPr/>
        </p:nvGrpSpPr>
        <p:grpSpPr>
          <a:xfrm>
            <a:off x="6451877" y="4448210"/>
            <a:ext cx="356221" cy="884882"/>
            <a:chOff x="8941754" y="6118938"/>
            <a:chExt cx="356221" cy="884882"/>
          </a:xfrm>
        </p:grpSpPr>
        <p:sp>
          <p:nvSpPr>
            <p:cNvPr id="69" name="TextBox 68"/>
            <p:cNvSpPr txBox="1"/>
            <p:nvPr/>
          </p:nvSpPr>
          <p:spPr>
            <a:xfrm>
              <a:off x="8941754" y="6118938"/>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4</a:t>
              </a:r>
              <a:r>
                <a:rPr lang="en-US" sz="600" b="1" i="0" u="none" dirty="0" smtClean="0">
                  <a:solidFill>
                    <a:schemeClr val="tx1"/>
                  </a:solidFill>
                  <a:latin typeface="Arial" panose="020B0604020202020204" pitchFamily="34" charset="0"/>
                  <a:cs typeface="Arial" panose="020B0604020202020204" pitchFamily="34" charset="0"/>
                </a:rPr>
                <a:t>0%</a:t>
              </a:r>
            </a:p>
          </p:txBody>
        </p:sp>
        <p:sp>
          <p:nvSpPr>
            <p:cNvPr id="70" name="TextBox 69"/>
            <p:cNvSpPr txBox="1"/>
            <p:nvPr/>
          </p:nvSpPr>
          <p:spPr>
            <a:xfrm>
              <a:off x="8941754" y="6819154"/>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2</a:t>
              </a:r>
              <a:r>
                <a:rPr lang="en-US" sz="600" b="1" i="0" u="none" dirty="0" smtClean="0">
                  <a:solidFill>
                    <a:schemeClr val="tx1"/>
                  </a:solidFill>
                  <a:latin typeface="Arial" panose="020B0604020202020204" pitchFamily="34" charset="0"/>
                  <a:cs typeface="Arial" panose="020B0604020202020204" pitchFamily="34" charset="0"/>
                </a:rPr>
                <a:t>0%</a:t>
              </a:r>
            </a:p>
          </p:txBody>
        </p:sp>
      </p:grpSp>
      <p:grpSp>
        <p:nvGrpSpPr>
          <p:cNvPr id="77" name="Group 76"/>
          <p:cNvGrpSpPr/>
          <p:nvPr/>
        </p:nvGrpSpPr>
        <p:grpSpPr>
          <a:xfrm>
            <a:off x="9063058" y="4448210"/>
            <a:ext cx="356221" cy="884882"/>
            <a:chOff x="8941754" y="6118938"/>
            <a:chExt cx="356221" cy="884882"/>
          </a:xfrm>
        </p:grpSpPr>
        <p:sp>
          <p:nvSpPr>
            <p:cNvPr id="78" name="TextBox 77"/>
            <p:cNvSpPr txBox="1"/>
            <p:nvPr/>
          </p:nvSpPr>
          <p:spPr>
            <a:xfrm>
              <a:off x="8941754" y="6118938"/>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4</a:t>
              </a:r>
              <a:r>
                <a:rPr lang="en-US" sz="600" b="1" i="0" u="none" dirty="0" smtClean="0">
                  <a:solidFill>
                    <a:schemeClr val="tx1"/>
                  </a:solidFill>
                  <a:latin typeface="Arial" panose="020B0604020202020204" pitchFamily="34" charset="0"/>
                  <a:cs typeface="Arial" panose="020B0604020202020204" pitchFamily="34" charset="0"/>
                </a:rPr>
                <a:t>0%</a:t>
              </a:r>
            </a:p>
          </p:txBody>
        </p:sp>
        <p:sp>
          <p:nvSpPr>
            <p:cNvPr id="79" name="TextBox 78"/>
            <p:cNvSpPr txBox="1"/>
            <p:nvPr/>
          </p:nvSpPr>
          <p:spPr>
            <a:xfrm>
              <a:off x="8941754" y="6819154"/>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2</a:t>
              </a:r>
              <a:r>
                <a:rPr lang="en-US" sz="600" b="1" i="0" u="none" dirty="0" smtClean="0">
                  <a:solidFill>
                    <a:schemeClr val="tx1"/>
                  </a:solidFill>
                  <a:latin typeface="Arial" panose="020B0604020202020204" pitchFamily="34" charset="0"/>
                  <a:cs typeface="Arial" panose="020B0604020202020204" pitchFamily="34" charset="0"/>
                </a:rPr>
                <a:t>0%</a:t>
              </a:r>
            </a:p>
          </p:txBody>
        </p:sp>
      </p:grpSp>
      <p:grpSp>
        <p:nvGrpSpPr>
          <p:cNvPr id="86" name="Group 85"/>
          <p:cNvGrpSpPr/>
          <p:nvPr/>
        </p:nvGrpSpPr>
        <p:grpSpPr>
          <a:xfrm>
            <a:off x="11667844" y="4448210"/>
            <a:ext cx="356221" cy="884882"/>
            <a:chOff x="8941754" y="6118938"/>
            <a:chExt cx="356221" cy="884882"/>
          </a:xfrm>
        </p:grpSpPr>
        <p:sp>
          <p:nvSpPr>
            <p:cNvPr id="87" name="TextBox 86"/>
            <p:cNvSpPr txBox="1"/>
            <p:nvPr/>
          </p:nvSpPr>
          <p:spPr>
            <a:xfrm>
              <a:off x="8941754" y="6118938"/>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4</a:t>
              </a:r>
              <a:r>
                <a:rPr lang="en-US" sz="600" b="1" i="0" u="none" dirty="0" smtClean="0">
                  <a:solidFill>
                    <a:schemeClr val="tx1"/>
                  </a:solidFill>
                  <a:latin typeface="Arial" panose="020B0604020202020204" pitchFamily="34" charset="0"/>
                  <a:cs typeface="Arial" panose="020B0604020202020204" pitchFamily="34" charset="0"/>
                </a:rPr>
                <a:t>0%</a:t>
              </a:r>
            </a:p>
          </p:txBody>
        </p:sp>
        <p:sp>
          <p:nvSpPr>
            <p:cNvPr id="88" name="TextBox 87"/>
            <p:cNvSpPr txBox="1"/>
            <p:nvPr/>
          </p:nvSpPr>
          <p:spPr>
            <a:xfrm>
              <a:off x="8941754" y="6819154"/>
              <a:ext cx="356221" cy="184666"/>
            </a:xfrm>
            <a:prstGeom prst="rect">
              <a:avLst/>
            </a:prstGeom>
            <a:noFill/>
            <a:ln w="19050">
              <a:noFill/>
            </a:ln>
          </p:spPr>
          <p:txBody>
            <a:bodyPr wrap="square" rtlCol="0">
              <a:spAutoFit/>
            </a:bodyPr>
            <a:lstStyle/>
            <a:p>
              <a:pPr algn="ctr"/>
              <a:r>
                <a:rPr lang="en-US" sz="600" b="1" dirty="0">
                  <a:latin typeface="Arial" panose="020B0604020202020204" pitchFamily="34" charset="0"/>
                  <a:cs typeface="Arial" panose="020B0604020202020204" pitchFamily="34" charset="0"/>
                </a:rPr>
                <a:t>2</a:t>
              </a:r>
              <a:r>
                <a:rPr lang="en-US" sz="600" b="1" i="0" u="none" dirty="0" smtClean="0">
                  <a:solidFill>
                    <a:schemeClr val="tx1"/>
                  </a:solidFill>
                  <a:latin typeface="Arial" panose="020B0604020202020204" pitchFamily="34" charset="0"/>
                  <a:cs typeface="Arial" panose="020B0604020202020204" pitchFamily="34" charset="0"/>
                </a:rPr>
                <a:t>0%</a:t>
              </a:r>
            </a:p>
          </p:txBody>
        </p:sp>
      </p:grpSp>
      <p:grpSp>
        <p:nvGrpSpPr>
          <p:cNvPr id="4" name="Group 3"/>
          <p:cNvGrpSpPr/>
          <p:nvPr/>
        </p:nvGrpSpPr>
        <p:grpSpPr>
          <a:xfrm>
            <a:off x="4327839" y="3123683"/>
            <a:ext cx="2444885" cy="361253"/>
            <a:chOff x="4006992" y="-182772"/>
            <a:chExt cx="2444885" cy="292559"/>
          </a:xfrm>
        </p:grpSpPr>
        <p:sp>
          <p:nvSpPr>
            <p:cNvPr id="92" name="Rectangle 91"/>
            <p:cNvSpPr/>
            <p:nvPr/>
          </p:nvSpPr>
          <p:spPr>
            <a:xfrm>
              <a:off x="4006992" y="-182772"/>
              <a:ext cx="2444885" cy="292559"/>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2" name="TextBox 31"/>
            <p:cNvSpPr txBox="1"/>
            <p:nvPr/>
          </p:nvSpPr>
          <p:spPr>
            <a:xfrm>
              <a:off x="4045835" y="-149160"/>
              <a:ext cx="2354250" cy="224326"/>
            </a:xfrm>
            <a:prstGeom prst="rect">
              <a:avLst/>
            </a:prstGeom>
            <a:noFill/>
            <a:ln w="19050">
              <a:noFill/>
            </a:ln>
          </p:spPr>
          <p:txBody>
            <a:bodyPr wrap="square" rtlCol="0">
              <a:spAutoFit/>
            </a:bodyPr>
            <a:lstStyle/>
            <a:p>
              <a:pPr algn="ctr"/>
              <a:r>
                <a:rPr lang="en-US" sz="1200" b="1" i="0" u="none" dirty="0" smtClean="0">
                  <a:solidFill>
                    <a:schemeClr val="bg1"/>
                  </a:solidFill>
                  <a:latin typeface="Arial" charset="0"/>
                  <a:ea typeface="Arial" charset="0"/>
                  <a:cs typeface="Arial" charset="0"/>
                </a:rPr>
                <a:t>COUNTRY 1</a:t>
              </a:r>
            </a:p>
          </p:txBody>
        </p:sp>
      </p:grpSp>
      <p:pic>
        <p:nvPicPr>
          <p:cNvPr id="106" name="Picture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367373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1386" y="2167799"/>
            <a:ext cx="4536988" cy="1446550"/>
          </a:xfrm>
          <a:prstGeom prst="rect">
            <a:avLst/>
          </a:prstGeom>
          <a:noFill/>
        </p:spPr>
        <p:txBody>
          <a:bodyPr wrap="square" rtlCol="0">
            <a:spAutoFit/>
          </a:bodyPr>
          <a:lstStyle/>
          <a:p>
            <a:r>
              <a:rPr lang="en-US" sz="8800" spc="-300" dirty="0" smtClean="0">
                <a:latin typeface="Franklin Gothic Heavy" charset="0"/>
                <a:ea typeface="Franklin Gothic Heavy" charset="0"/>
                <a:cs typeface="Franklin Gothic Heavy" charset="0"/>
              </a:rPr>
              <a:t>TABLE</a:t>
            </a:r>
            <a:endParaRPr lang="en-US" sz="8800" spc="-300" dirty="0">
              <a:latin typeface="Franklin Gothic Heavy" charset="0"/>
              <a:ea typeface="Franklin Gothic Heavy" charset="0"/>
              <a:cs typeface="Franklin Gothic Heavy" charset="0"/>
            </a:endParaRPr>
          </a:p>
        </p:txBody>
      </p:sp>
      <p:sp>
        <p:nvSpPr>
          <p:cNvPr id="8" name="TextBox 7"/>
          <p:cNvSpPr txBox="1"/>
          <p:nvPr/>
        </p:nvSpPr>
        <p:spPr>
          <a:xfrm>
            <a:off x="1588757" y="3246949"/>
            <a:ext cx="2332710" cy="461665"/>
          </a:xfrm>
          <a:prstGeom prst="rect">
            <a:avLst/>
          </a:prstGeom>
          <a:noFill/>
        </p:spPr>
        <p:txBody>
          <a:bodyPr wrap="square" rtlCol="0">
            <a:spAutoFit/>
          </a:bodyPr>
          <a:lstStyle/>
          <a:p>
            <a:r>
              <a:rPr lang="en-US" sz="2400" b="1" dirty="0" smtClean="0">
                <a:solidFill>
                  <a:schemeClr val="bg1"/>
                </a:solidFill>
                <a:latin typeface="Franklin Gothic Demi" charset="0"/>
                <a:ea typeface="Franklin Gothic Demi" charset="0"/>
                <a:cs typeface="Franklin Gothic Demi" charset="0"/>
              </a:rPr>
              <a:t>OF CONTENTS</a:t>
            </a:r>
            <a:endParaRPr lang="en-US" sz="2400" b="1" dirty="0">
              <a:solidFill>
                <a:schemeClr val="bg1"/>
              </a:solidFill>
              <a:latin typeface="Franklin Gothic Demi" charset="0"/>
              <a:ea typeface="Franklin Gothic Demi" charset="0"/>
              <a:cs typeface="Franklin Gothic Demi" charset="0"/>
            </a:endParaRPr>
          </a:p>
        </p:txBody>
      </p:sp>
      <p:grpSp>
        <p:nvGrpSpPr>
          <p:cNvPr id="14" name="Group 13"/>
          <p:cNvGrpSpPr/>
          <p:nvPr/>
        </p:nvGrpSpPr>
        <p:grpSpPr>
          <a:xfrm>
            <a:off x="4238912" y="484842"/>
            <a:ext cx="1506422" cy="2888053"/>
            <a:chOff x="4144316" y="509298"/>
            <a:chExt cx="1506422" cy="2888053"/>
          </a:xfrm>
        </p:grpSpPr>
        <p:sp>
          <p:nvSpPr>
            <p:cNvPr id="75" name="Rectangle 74"/>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4151811" y="511922"/>
              <a:ext cx="1498927" cy="2885429"/>
              <a:chOff x="4645124" y="407723"/>
              <a:chExt cx="1679817" cy="2885429"/>
            </a:xfrm>
          </p:grpSpPr>
          <p:sp>
            <p:nvSpPr>
              <p:cNvPr id="37" name="Rectangle 36"/>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656128" y="1690238"/>
                <a:ext cx="1668813" cy="646331"/>
              </a:xfrm>
              <a:prstGeom prst="rect">
                <a:avLst/>
              </a:prstGeom>
              <a:noFill/>
            </p:spPr>
            <p:txBody>
              <a:bodyPr wrap="square" rtlCol="0">
                <a:spAutoFit/>
              </a:bodyPr>
              <a:lstStyle/>
              <a:p>
                <a:pPr algn="ctr"/>
                <a:r>
                  <a:rPr lang="en-US" b="1" dirty="0" smtClean="0">
                    <a:latin typeface="Franklin Gothic Book" charset="0"/>
                    <a:ea typeface="Franklin Gothic Book" charset="0"/>
                    <a:cs typeface="Franklin Gothic Book" charset="0"/>
                  </a:rPr>
                  <a:t>SLIDERS &amp; TIMELINES</a:t>
                </a:r>
              </a:p>
            </p:txBody>
          </p:sp>
        </p:grpSp>
        <p:sp>
          <p:nvSpPr>
            <p:cNvPr id="2" name="TextBox 1"/>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a:t>1</a:t>
              </a:r>
            </a:p>
          </p:txBody>
        </p:sp>
      </p:grpSp>
      <p:grpSp>
        <p:nvGrpSpPr>
          <p:cNvPr id="76" name="Group 75"/>
          <p:cNvGrpSpPr/>
          <p:nvPr/>
        </p:nvGrpSpPr>
        <p:grpSpPr>
          <a:xfrm>
            <a:off x="5803910" y="484842"/>
            <a:ext cx="1506422" cy="2888053"/>
            <a:chOff x="4144316" y="509298"/>
            <a:chExt cx="1506422" cy="2888053"/>
          </a:xfrm>
        </p:grpSpPr>
        <p:sp>
          <p:nvSpPr>
            <p:cNvPr id="77" name="Rectangle 76"/>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p:cNvGrpSpPr/>
            <p:nvPr/>
          </p:nvGrpSpPr>
          <p:grpSpPr>
            <a:xfrm>
              <a:off x="4151811" y="511922"/>
              <a:ext cx="1498927" cy="2885429"/>
              <a:chOff x="4645124" y="407723"/>
              <a:chExt cx="1679817" cy="2885429"/>
            </a:xfrm>
          </p:grpSpPr>
          <p:sp>
            <p:nvSpPr>
              <p:cNvPr id="80" name="Rectangle 79"/>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4656128" y="1690238"/>
                <a:ext cx="1668813" cy="923330"/>
              </a:xfrm>
              <a:prstGeom prst="rect">
                <a:avLst/>
              </a:prstGeom>
              <a:noFill/>
            </p:spPr>
            <p:txBody>
              <a:bodyPr wrap="square" rtlCol="0">
                <a:spAutoFit/>
              </a:bodyPr>
              <a:lstStyle/>
              <a:p>
                <a:pPr algn="ctr"/>
                <a:r>
                  <a:rPr lang="en-US" b="1" dirty="0" smtClean="0">
                    <a:latin typeface="Franklin Gothic Book" charset="0"/>
                    <a:ea typeface="Franklin Gothic Book" charset="0"/>
                    <a:cs typeface="Franklin Gothic Book" charset="0"/>
                  </a:rPr>
                  <a:t>THREE OPTION RULE</a:t>
                </a:r>
              </a:p>
            </p:txBody>
          </p:sp>
        </p:grpSp>
        <p:sp>
          <p:nvSpPr>
            <p:cNvPr id="79" name="TextBox 78"/>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smtClean="0"/>
                <a:t>2</a:t>
              </a:r>
              <a:endParaRPr lang="en-US" sz="4000" dirty="0"/>
            </a:p>
          </p:txBody>
        </p:sp>
      </p:grpSp>
      <p:grpSp>
        <p:nvGrpSpPr>
          <p:cNvPr id="82" name="Group 81"/>
          <p:cNvGrpSpPr/>
          <p:nvPr/>
        </p:nvGrpSpPr>
        <p:grpSpPr>
          <a:xfrm>
            <a:off x="7368908" y="484842"/>
            <a:ext cx="1506422" cy="2888053"/>
            <a:chOff x="4144316" y="509298"/>
            <a:chExt cx="1506422" cy="2888053"/>
          </a:xfrm>
        </p:grpSpPr>
        <p:sp>
          <p:nvSpPr>
            <p:cNvPr id="83" name="Rectangle 82"/>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p:cNvGrpSpPr/>
            <p:nvPr/>
          </p:nvGrpSpPr>
          <p:grpSpPr>
            <a:xfrm>
              <a:off x="4151811" y="511922"/>
              <a:ext cx="1498927" cy="2885429"/>
              <a:chOff x="4645124" y="407723"/>
              <a:chExt cx="1679817" cy="2885429"/>
            </a:xfrm>
          </p:grpSpPr>
          <p:sp>
            <p:nvSpPr>
              <p:cNvPr id="86" name="Rectangle 85"/>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4656128" y="1690233"/>
                <a:ext cx="1668813" cy="369332"/>
              </a:xfrm>
              <a:prstGeom prst="rect">
                <a:avLst/>
              </a:prstGeom>
              <a:noFill/>
            </p:spPr>
            <p:txBody>
              <a:bodyPr wrap="square" rtlCol="0">
                <a:spAutoFit/>
              </a:bodyPr>
              <a:lstStyle/>
              <a:p>
                <a:pPr algn="ctr"/>
                <a:r>
                  <a:rPr lang="en-US" b="1" dirty="0">
                    <a:latin typeface="Franklin Gothic Book" charset="0"/>
                    <a:ea typeface="Franklin Gothic Book" charset="0"/>
                    <a:cs typeface="Franklin Gothic Book" charset="0"/>
                  </a:rPr>
                  <a:t>HEATMAPS</a:t>
                </a:r>
              </a:p>
            </p:txBody>
          </p:sp>
        </p:grpSp>
        <p:sp>
          <p:nvSpPr>
            <p:cNvPr id="85" name="TextBox 84"/>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smtClean="0"/>
                <a:t>3</a:t>
              </a:r>
              <a:endParaRPr lang="en-US" sz="4000" dirty="0"/>
            </a:p>
          </p:txBody>
        </p:sp>
      </p:grpSp>
      <p:grpSp>
        <p:nvGrpSpPr>
          <p:cNvPr id="88" name="Group 87"/>
          <p:cNvGrpSpPr/>
          <p:nvPr/>
        </p:nvGrpSpPr>
        <p:grpSpPr>
          <a:xfrm>
            <a:off x="8919687" y="484842"/>
            <a:ext cx="1580317" cy="2888053"/>
            <a:chOff x="4130097" y="509298"/>
            <a:chExt cx="1580317" cy="2888053"/>
          </a:xfrm>
        </p:grpSpPr>
        <p:sp>
          <p:nvSpPr>
            <p:cNvPr id="89" name="Rectangle 88"/>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p:cNvGrpSpPr/>
            <p:nvPr/>
          </p:nvGrpSpPr>
          <p:grpSpPr>
            <a:xfrm>
              <a:off x="4130097" y="511922"/>
              <a:ext cx="1580317" cy="2885429"/>
              <a:chOff x="4620789" y="407723"/>
              <a:chExt cx="1771029" cy="2885429"/>
            </a:xfrm>
          </p:grpSpPr>
          <p:sp>
            <p:nvSpPr>
              <p:cNvPr id="92" name="Rectangle 91"/>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4620789" y="1658706"/>
                <a:ext cx="1771029" cy="646331"/>
              </a:xfrm>
              <a:prstGeom prst="rect">
                <a:avLst/>
              </a:prstGeom>
              <a:noFill/>
            </p:spPr>
            <p:txBody>
              <a:bodyPr wrap="square" rtlCol="0">
                <a:spAutoFit/>
              </a:bodyPr>
              <a:lstStyle/>
              <a:p>
                <a:pPr algn="ctr"/>
                <a:r>
                  <a:rPr lang="en-US" b="1" dirty="0">
                    <a:latin typeface="Franklin Gothic Book" charset="0"/>
                    <a:ea typeface="Franklin Gothic Book" charset="0"/>
                    <a:cs typeface="Franklin Gothic Book" charset="0"/>
                  </a:rPr>
                  <a:t>PICTOGRAPHS</a:t>
                </a:r>
              </a:p>
              <a:p>
                <a:pPr algn="ctr"/>
                <a:r>
                  <a:rPr lang="en-US" b="1" dirty="0">
                    <a:latin typeface="Franklin Gothic Book" charset="0"/>
                    <a:ea typeface="Franklin Gothic Book" charset="0"/>
                    <a:cs typeface="Franklin Gothic Book" charset="0"/>
                  </a:rPr>
                  <a:t>&amp; NUMBERS</a:t>
                </a:r>
              </a:p>
            </p:txBody>
          </p:sp>
        </p:grpSp>
        <p:sp>
          <p:nvSpPr>
            <p:cNvPr id="91" name="TextBox 90"/>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smtClean="0"/>
                <a:t>4</a:t>
              </a:r>
              <a:endParaRPr lang="en-US" sz="4000" dirty="0"/>
            </a:p>
          </p:txBody>
        </p:sp>
      </p:grpSp>
      <p:grpSp>
        <p:nvGrpSpPr>
          <p:cNvPr id="94" name="Group 93"/>
          <p:cNvGrpSpPr/>
          <p:nvPr/>
        </p:nvGrpSpPr>
        <p:grpSpPr>
          <a:xfrm>
            <a:off x="10498903" y="484842"/>
            <a:ext cx="1506422" cy="2888053"/>
            <a:chOff x="4144316" y="509298"/>
            <a:chExt cx="1506422" cy="2888053"/>
          </a:xfrm>
        </p:grpSpPr>
        <p:sp>
          <p:nvSpPr>
            <p:cNvPr id="95" name="Rectangle 94"/>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p:nvPr/>
          </p:nvGrpSpPr>
          <p:grpSpPr>
            <a:xfrm>
              <a:off x="4151811" y="511922"/>
              <a:ext cx="1498927" cy="2885429"/>
              <a:chOff x="4645124" y="407723"/>
              <a:chExt cx="1679817" cy="2885429"/>
            </a:xfrm>
          </p:grpSpPr>
          <p:sp>
            <p:nvSpPr>
              <p:cNvPr id="98" name="Rectangle 97"/>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4656128" y="1642937"/>
                <a:ext cx="1668813" cy="369332"/>
              </a:xfrm>
              <a:prstGeom prst="rect">
                <a:avLst/>
              </a:prstGeom>
              <a:noFill/>
            </p:spPr>
            <p:txBody>
              <a:bodyPr wrap="square" rtlCol="0">
                <a:spAutoFit/>
              </a:bodyPr>
              <a:lstStyle/>
              <a:p>
                <a:pPr algn="ctr"/>
                <a:r>
                  <a:rPr lang="en-US" b="1" dirty="0">
                    <a:latin typeface="Franklin Gothic Book" charset="0"/>
                    <a:ea typeface="Franklin Gothic Book" charset="0"/>
                    <a:cs typeface="Franklin Gothic Book" charset="0"/>
                  </a:rPr>
                  <a:t>QUADRANTS</a:t>
                </a:r>
                <a:endParaRPr lang="en-US" b="1" dirty="0" smtClean="0">
                  <a:latin typeface="Franklin Gothic Book" charset="0"/>
                  <a:ea typeface="Franklin Gothic Book" charset="0"/>
                  <a:cs typeface="Franklin Gothic Book" charset="0"/>
                </a:endParaRPr>
              </a:p>
            </p:txBody>
          </p:sp>
        </p:grpSp>
        <p:sp>
          <p:nvSpPr>
            <p:cNvPr id="97" name="TextBox 96"/>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smtClean="0"/>
                <a:t>5</a:t>
              </a:r>
              <a:endParaRPr lang="en-US" sz="4000" dirty="0"/>
            </a:p>
          </p:txBody>
        </p:sp>
      </p:grpSp>
      <p:grpSp>
        <p:nvGrpSpPr>
          <p:cNvPr id="100" name="Group 99"/>
          <p:cNvGrpSpPr/>
          <p:nvPr/>
        </p:nvGrpSpPr>
        <p:grpSpPr>
          <a:xfrm>
            <a:off x="4231417" y="3507172"/>
            <a:ext cx="1506422" cy="2888053"/>
            <a:chOff x="4144316" y="509298"/>
            <a:chExt cx="1506422" cy="2888053"/>
          </a:xfrm>
        </p:grpSpPr>
        <p:sp>
          <p:nvSpPr>
            <p:cNvPr id="101" name="Rectangle 100"/>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p:cNvGrpSpPr/>
            <p:nvPr/>
          </p:nvGrpSpPr>
          <p:grpSpPr>
            <a:xfrm>
              <a:off x="4151811" y="511922"/>
              <a:ext cx="1498927" cy="2885429"/>
              <a:chOff x="4645124" y="407723"/>
              <a:chExt cx="1679817" cy="2885429"/>
            </a:xfrm>
          </p:grpSpPr>
          <p:sp>
            <p:nvSpPr>
              <p:cNvPr id="104" name="Rectangle 103"/>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p:nvSpPr>
            <p:spPr>
              <a:xfrm>
                <a:off x="4656128" y="1690238"/>
                <a:ext cx="1668813" cy="369332"/>
              </a:xfrm>
              <a:prstGeom prst="rect">
                <a:avLst/>
              </a:prstGeom>
              <a:noFill/>
            </p:spPr>
            <p:txBody>
              <a:bodyPr wrap="square" rtlCol="0">
                <a:spAutoFit/>
              </a:bodyPr>
              <a:lstStyle/>
              <a:p>
                <a:pPr algn="ctr"/>
                <a:r>
                  <a:rPr lang="en-US" b="1" dirty="0">
                    <a:latin typeface="Franklin Gothic Book" charset="0"/>
                    <a:ea typeface="Franklin Gothic Book" charset="0"/>
                    <a:cs typeface="Franklin Gothic Book" charset="0"/>
                  </a:rPr>
                  <a:t>LOLLIPOPS</a:t>
                </a:r>
                <a:endParaRPr lang="en-US" b="1" dirty="0" smtClean="0">
                  <a:latin typeface="Franklin Gothic Book" charset="0"/>
                  <a:ea typeface="Franklin Gothic Book" charset="0"/>
                  <a:cs typeface="Franklin Gothic Book" charset="0"/>
                </a:endParaRPr>
              </a:p>
            </p:txBody>
          </p:sp>
        </p:grpSp>
        <p:sp>
          <p:nvSpPr>
            <p:cNvPr id="103" name="TextBox 102"/>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smtClean="0"/>
                <a:t>6</a:t>
              </a:r>
              <a:endParaRPr lang="en-US" sz="4000" dirty="0"/>
            </a:p>
          </p:txBody>
        </p:sp>
      </p:grpSp>
      <p:grpSp>
        <p:nvGrpSpPr>
          <p:cNvPr id="106" name="Group 105"/>
          <p:cNvGrpSpPr/>
          <p:nvPr/>
        </p:nvGrpSpPr>
        <p:grpSpPr>
          <a:xfrm>
            <a:off x="5796415" y="3507172"/>
            <a:ext cx="1506422" cy="2888053"/>
            <a:chOff x="4144316" y="509298"/>
            <a:chExt cx="1506422" cy="2888053"/>
          </a:xfrm>
        </p:grpSpPr>
        <p:sp>
          <p:nvSpPr>
            <p:cNvPr id="107" name="Rectangle 106"/>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p:cNvGrpSpPr/>
            <p:nvPr/>
          </p:nvGrpSpPr>
          <p:grpSpPr>
            <a:xfrm>
              <a:off x="4151811" y="511922"/>
              <a:ext cx="1498927" cy="2885429"/>
              <a:chOff x="4645124" y="407723"/>
              <a:chExt cx="1679817" cy="2885429"/>
            </a:xfrm>
          </p:grpSpPr>
          <p:sp>
            <p:nvSpPr>
              <p:cNvPr id="110" name="Rectangle 109"/>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p:cNvSpPr txBox="1"/>
              <p:nvPr/>
            </p:nvSpPr>
            <p:spPr>
              <a:xfrm>
                <a:off x="4656128" y="1690238"/>
                <a:ext cx="1668813" cy="646331"/>
              </a:xfrm>
              <a:prstGeom prst="rect">
                <a:avLst/>
              </a:prstGeom>
              <a:noFill/>
            </p:spPr>
            <p:txBody>
              <a:bodyPr wrap="square" rtlCol="0">
                <a:spAutoFit/>
              </a:bodyPr>
              <a:lstStyle/>
              <a:p>
                <a:pPr algn="ctr"/>
                <a:r>
                  <a:rPr lang="en-US" b="1" dirty="0">
                    <a:latin typeface="Franklin Gothic Book" charset="0"/>
                    <a:ea typeface="Franklin Gothic Book" charset="0"/>
                    <a:cs typeface="Franklin Gothic Book" charset="0"/>
                  </a:rPr>
                  <a:t>GAUGES &amp; DIALS </a:t>
                </a:r>
              </a:p>
            </p:txBody>
          </p:sp>
        </p:grpSp>
        <p:sp>
          <p:nvSpPr>
            <p:cNvPr id="109" name="TextBox 108"/>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smtClean="0"/>
                <a:t>7</a:t>
              </a:r>
              <a:endParaRPr lang="en-US" sz="4000" dirty="0"/>
            </a:p>
          </p:txBody>
        </p:sp>
      </p:grpSp>
      <p:grpSp>
        <p:nvGrpSpPr>
          <p:cNvPr id="112" name="Group 111"/>
          <p:cNvGrpSpPr/>
          <p:nvPr/>
        </p:nvGrpSpPr>
        <p:grpSpPr>
          <a:xfrm>
            <a:off x="7361413" y="3507172"/>
            <a:ext cx="1506422" cy="2888053"/>
            <a:chOff x="4144316" y="509298"/>
            <a:chExt cx="1506422" cy="2888053"/>
          </a:xfrm>
        </p:grpSpPr>
        <p:sp>
          <p:nvSpPr>
            <p:cNvPr id="113" name="Rectangle 112"/>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113"/>
            <p:cNvGrpSpPr/>
            <p:nvPr/>
          </p:nvGrpSpPr>
          <p:grpSpPr>
            <a:xfrm>
              <a:off x="4151811" y="511922"/>
              <a:ext cx="1498927" cy="2885429"/>
              <a:chOff x="4645124" y="407723"/>
              <a:chExt cx="1679817" cy="2885429"/>
            </a:xfrm>
          </p:grpSpPr>
          <p:sp>
            <p:nvSpPr>
              <p:cNvPr id="116" name="Rectangle 115"/>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p:cNvSpPr txBox="1"/>
              <p:nvPr/>
            </p:nvSpPr>
            <p:spPr>
              <a:xfrm>
                <a:off x="4656128" y="1690233"/>
                <a:ext cx="1668813" cy="646331"/>
              </a:xfrm>
              <a:prstGeom prst="rect">
                <a:avLst/>
              </a:prstGeom>
              <a:noFill/>
            </p:spPr>
            <p:txBody>
              <a:bodyPr wrap="square" rtlCol="0">
                <a:spAutoFit/>
              </a:bodyPr>
              <a:lstStyle/>
              <a:p>
                <a:pPr algn="ctr"/>
                <a:r>
                  <a:rPr lang="en-US" b="1" dirty="0">
                    <a:latin typeface="Franklin Gothic Book" charset="0"/>
                    <a:ea typeface="Franklin Gothic Book" charset="0"/>
                    <a:cs typeface="Franklin Gothic Book" charset="0"/>
                  </a:rPr>
                  <a:t>BUTTERFLY CHARTS</a:t>
                </a:r>
              </a:p>
            </p:txBody>
          </p:sp>
        </p:grpSp>
        <p:sp>
          <p:nvSpPr>
            <p:cNvPr id="115" name="TextBox 114"/>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smtClean="0"/>
                <a:t>8</a:t>
              </a:r>
              <a:endParaRPr lang="en-US" sz="4000" dirty="0"/>
            </a:p>
          </p:txBody>
        </p:sp>
      </p:grpSp>
      <p:grpSp>
        <p:nvGrpSpPr>
          <p:cNvPr id="118" name="Group 117"/>
          <p:cNvGrpSpPr/>
          <p:nvPr/>
        </p:nvGrpSpPr>
        <p:grpSpPr>
          <a:xfrm>
            <a:off x="8912192" y="3507172"/>
            <a:ext cx="1580317" cy="2888053"/>
            <a:chOff x="4130097" y="509298"/>
            <a:chExt cx="1580317" cy="2888053"/>
          </a:xfrm>
        </p:grpSpPr>
        <p:sp>
          <p:nvSpPr>
            <p:cNvPr id="119" name="Rectangle 118"/>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0" name="Group 119"/>
            <p:cNvGrpSpPr/>
            <p:nvPr/>
          </p:nvGrpSpPr>
          <p:grpSpPr>
            <a:xfrm>
              <a:off x="4130097" y="511922"/>
              <a:ext cx="1580317" cy="2885429"/>
              <a:chOff x="4620789" y="407723"/>
              <a:chExt cx="1771029" cy="2885429"/>
            </a:xfrm>
          </p:grpSpPr>
          <p:sp>
            <p:nvSpPr>
              <p:cNvPr id="122" name="Rectangle 121"/>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p:cNvSpPr txBox="1"/>
              <p:nvPr/>
            </p:nvSpPr>
            <p:spPr>
              <a:xfrm>
                <a:off x="4620789" y="1658706"/>
                <a:ext cx="1771029" cy="646331"/>
              </a:xfrm>
              <a:prstGeom prst="rect">
                <a:avLst/>
              </a:prstGeom>
              <a:noFill/>
            </p:spPr>
            <p:txBody>
              <a:bodyPr wrap="square" rtlCol="0">
                <a:spAutoFit/>
              </a:bodyPr>
              <a:lstStyle/>
              <a:p>
                <a:pPr algn="ctr"/>
                <a:r>
                  <a:rPr lang="en-US" b="1" dirty="0">
                    <a:latin typeface="Franklin Gothic Book" charset="0"/>
                    <a:ea typeface="Franklin Gothic Book" charset="0"/>
                    <a:cs typeface="Franklin Gothic Book" charset="0"/>
                  </a:rPr>
                  <a:t>WEIGHTED LINES</a:t>
                </a:r>
              </a:p>
            </p:txBody>
          </p:sp>
        </p:grpSp>
        <p:sp>
          <p:nvSpPr>
            <p:cNvPr id="121" name="TextBox 120"/>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smtClean="0"/>
                <a:t>9</a:t>
              </a:r>
              <a:endParaRPr lang="en-US" sz="4000" dirty="0"/>
            </a:p>
          </p:txBody>
        </p:sp>
      </p:grpSp>
      <p:grpSp>
        <p:nvGrpSpPr>
          <p:cNvPr id="124" name="Group 123"/>
          <p:cNvGrpSpPr/>
          <p:nvPr/>
        </p:nvGrpSpPr>
        <p:grpSpPr>
          <a:xfrm>
            <a:off x="10491408" y="3507172"/>
            <a:ext cx="1506422" cy="2888053"/>
            <a:chOff x="4144316" y="509298"/>
            <a:chExt cx="1506422" cy="2888053"/>
          </a:xfrm>
        </p:grpSpPr>
        <p:sp>
          <p:nvSpPr>
            <p:cNvPr id="125" name="Rectangle 124"/>
            <p:cNvSpPr/>
            <p:nvPr/>
          </p:nvSpPr>
          <p:spPr>
            <a:xfrm>
              <a:off x="4144316" y="509298"/>
              <a:ext cx="1498927" cy="757372"/>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Group 125"/>
            <p:cNvGrpSpPr/>
            <p:nvPr/>
          </p:nvGrpSpPr>
          <p:grpSpPr>
            <a:xfrm>
              <a:off x="4151811" y="511922"/>
              <a:ext cx="1498927" cy="2885429"/>
              <a:chOff x="4645124" y="407723"/>
              <a:chExt cx="1679817" cy="2885429"/>
            </a:xfrm>
          </p:grpSpPr>
          <p:sp>
            <p:nvSpPr>
              <p:cNvPr id="128" name="Rectangle 127"/>
              <p:cNvSpPr/>
              <p:nvPr/>
            </p:nvSpPr>
            <p:spPr>
              <a:xfrm>
                <a:off x="4645124" y="407723"/>
                <a:ext cx="1679817" cy="2885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p:cNvSpPr txBox="1"/>
              <p:nvPr/>
            </p:nvSpPr>
            <p:spPr>
              <a:xfrm>
                <a:off x="4656128" y="1642937"/>
                <a:ext cx="1668813" cy="923330"/>
              </a:xfrm>
              <a:prstGeom prst="rect">
                <a:avLst/>
              </a:prstGeom>
              <a:noFill/>
            </p:spPr>
            <p:txBody>
              <a:bodyPr wrap="square" rtlCol="0">
                <a:spAutoFit/>
              </a:bodyPr>
              <a:lstStyle/>
              <a:p>
                <a:pPr algn="ctr"/>
                <a:r>
                  <a:rPr lang="en-US" b="1" dirty="0">
                    <a:latin typeface="Franklin Gothic Book" charset="0"/>
                    <a:ea typeface="Franklin Gothic Book" charset="0"/>
                    <a:cs typeface="Franklin Gothic Book" charset="0"/>
                  </a:rPr>
                  <a:t>SPLIT </a:t>
                </a:r>
              </a:p>
              <a:p>
                <a:pPr algn="ctr"/>
                <a:r>
                  <a:rPr lang="en-US" b="1" dirty="0">
                    <a:latin typeface="Franklin Gothic Book" charset="0"/>
                    <a:ea typeface="Franklin Gothic Book" charset="0"/>
                    <a:cs typeface="Franklin Gothic Book" charset="0"/>
                  </a:rPr>
                  <a:t>LINES</a:t>
                </a:r>
              </a:p>
              <a:p>
                <a:pPr algn="ctr"/>
                <a:endParaRPr lang="en-US" b="1" dirty="0" smtClean="0">
                  <a:latin typeface="Franklin Gothic Book" charset="0"/>
                  <a:ea typeface="Franklin Gothic Book" charset="0"/>
                  <a:cs typeface="Franklin Gothic Book" charset="0"/>
                </a:endParaRPr>
              </a:p>
            </p:txBody>
          </p:sp>
        </p:grpSp>
        <p:sp>
          <p:nvSpPr>
            <p:cNvPr id="127" name="TextBox 126"/>
            <p:cNvSpPr txBox="1"/>
            <p:nvPr/>
          </p:nvSpPr>
          <p:spPr>
            <a:xfrm>
              <a:off x="4469254" y="534457"/>
              <a:ext cx="864039" cy="707886"/>
            </a:xfrm>
            <a:prstGeom prst="rect">
              <a:avLst/>
            </a:prstGeom>
            <a:noFill/>
          </p:spPr>
          <p:txBody>
            <a:bodyPr wrap="square" rtlCol="0">
              <a:spAutoFit/>
            </a:bodyPr>
            <a:lstStyle>
              <a:defPPr>
                <a:defRPr lang="en-US"/>
              </a:defPPr>
              <a:lvl1pPr>
                <a:defRPr sz="19900" spc="-300">
                  <a:latin typeface="Franklin Gothic Heavy" charset="0"/>
                  <a:ea typeface="Franklin Gothic Heavy" charset="0"/>
                  <a:cs typeface="Franklin Gothic Heavy" charset="0"/>
                </a:defRPr>
              </a:lvl1pPr>
            </a:lstStyle>
            <a:p>
              <a:pPr algn="ctr"/>
              <a:r>
                <a:rPr lang="en-US" sz="4000" dirty="0" smtClean="0"/>
                <a:t>10</a:t>
              </a:r>
              <a:endParaRPr lang="en-US" sz="4000" dirty="0"/>
            </a:p>
          </p:txBody>
        </p:sp>
      </p:grpSp>
      <p:pic>
        <p:nvPicPr>
          <p:cNvPr id="67" name="Picture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1447255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Rectangle 638"/>
          <p:cNvSpPr/>
          <p:nvPr/>
        </p:nvSpPr>
        <p:spPr>
          <a:xfrm>
            <a:off x="3786188" y="3379806"/>
            <a:ext cx="8642311" cy="1549566"/>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8" name="Rectangle 637"/>
          <p:cNvSpPr/>
          <p:nvPr/>
        </p:nvSpPr>
        <p:spPr>
          <a:xfrm>
            <a:off x="4075112" y="-48202"/>
            <a:ext cx="8116888" cy="1864856"/>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nip Same Side Corner Rectangle 1"/>
          <p:cNvSpPr/>
          <p:nvPr/>
        </p:nvSpPr>
        <p:spPr>
          <a:xfrm rot="5400000">
            <a:off x="4537616" y="-135724"/>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Snip Same Side Corner Rectangle 401"/>
          <p:cNvSpPr/>
          <p:nvPr/>
        </p:nvSpPr>
        <p:spPr>
          <a:xfrm rot="5400000">
            <a:off x="4537616" y="1558984"/>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Snip Same Side Corner Rectangle 402"/>
          <p:cNvSpPr/>
          <p:nvPr/>
        </p:nvSpPr>
        <p:spPr>
          <a:xfrm rot="5400000">
            <a:off x="4537616" y="3040382"/>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Snip Same Side Corner Rectangle 404"/>
          <p:cNvSpPr/>
          <p:nvPr/>
        </p:nvSpPr>
        <p:spPr>
          <a:xfrm rot="5400000">
            <a:off x="4712434" y="4509991"/>
            <a:ext cx="233332" cy="1537765"/>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TextBox 620"/>
          <p:cNvSpPr txBox="1"/>
          <p:nvPr/>
        </p:nvSpPr>
        <p:spPr>
          <a:xfrm>
            <a:off x="4060217" y="326165"/>
            <a:ext cx="1846224"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RULER</a:t>
            </a:r>
          </a:p>
        </p:txBody>
      </p:sp>
      <p:sp>
        <p:nvSpPr>
          <p:cNvPr id="622" name="TextBox 621"/>
          <p:cNvSpPr txBox="1"/>
          <p:nvPr/>
        </p:nvSpPr>
        <p:spPr>
          <a:xfrm>
            <a:off x="4060217" y="2044888"/>
            <a:ext cx="1846224"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RIBBON</a:t>
            </a:r>
          </a:p>
        </p:txBody>
      </p:sp>
      <p:sp>
        <p:nvSpPr>
          <p:cNvPr id="623" name="TextBox 622"/>
          <p:cNvSpPr txBox="1"/>
          <p:nvPr/>
        </p:nvSpPr>
        <p:spPr>
          <a:xfrm>
            <a:off x="4060217" y="3501503"/>
            <a:ext cx="1846224"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TUBE SLIDE</a:t>
            </a:r>
          </a:p>
        </p:txBody>
      </p:sp>
      <p:sp>
        <p:nvSpPr>
          <p:cNvPr id="624" name="TextBox 623"/>
          <p:cNvSpPr txBox="1"/>
          <p:nvPr/>
        </p:nvSpPr>
        <p:spPr>
          <a:xfrm>
            <a:off x="4060217" y="5157049"/>
            <a:ext cx="1846224"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BUBBLE TIMELINE</a:t>
            </a:r>
          </a:p>
        </p:txBody>
      </p:sp>
      <p:grpSp>
        <p:nvGrpSpPr>
          <p:cNvPr id="617" name="Group 616"/>
          <p:cNvGrpSpPr/>
          <p:nvPr/>
        </p:nvGrpSpPr>
        <p:grpSpPr>
          <a:xfrm>
            <a:off x="11208552" y="4971654"/>
            <a:ext cx="767631" cy="832900"/>
            <a:chOff x="2336503" y="-830216"/>
            <a:chExt cx="1602292" cy="1738528"/>
          </a:xfrm>
          <a:solidFill>
            <a:srgbClr val="01C3BB"/>
          </a:solidFill>
        </p:grpSpPr>
        <p:sp>
          <p:nvSpPr>
            <p:cNvPr id="596" name="Round Same Side Corner Rectangle 595"/>
            <p:cNvSpPr/>
            <p:nvPr/>
          </p:nvSpPr>
          <p:spPr>
            <a:xfrm>
              <a:off x="2336503" y="176792"/>
              <a:ext cx="1444711" cy="73152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8" name="Rounded Rectangle 597"/>
            <p:cNvSpPr/>
            <p:nvPr/>
          </p:nvSpPr>
          <p:spPr>
            <a:xfrm rot="19118925">
              <a:off x="3563604" y="142545"/>
              <a:ext cx="276173" cy="57497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9" name="Rounded Rectangle 598"/>
            <p:cNvSpPr/>
            <p:nvPr/>
          </p:nvSpPr>
          <p:spPr>
            <a:xfrm rot="4517805">
              <a:off x="3370754" y="97454"/>
              <a:ext cx="896340" cy="23974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 name="Freeform 615"/>
            <p:cNvSpPr/>
            <p:nvPr/>
          </p:nvSpPr>
          <p:spPr>
            <a:xfrm rot="1436152">
              <a:off x="3497354" y="-524711"/>
              <a:ext cx="292344" cy="478716"/>
            </a:xfrm>
            <a:custGeom>
              <a:avLst/>
              <a:gdLst>
                <a:gd name="connsiteX0" fmla="*/ 92135 w 292344"/>
                <a:gd name="connsiteY0" fmla="*/ 41421 h 478716"/>
                <a:gd name="connsiteX1" fmla="*/ 86843 w 292344"/>
                <a:gd name="connsiteY1" fmla="*/ 54193 h 478716"/>
                <a:gd name="connsiteX2" fmla="*/ 92135 w 292344"/>
                <a:gd name="connsiteY2" fmla="*/ 66966 h 478716"/>
                <a:gd name="connsiteX3" fmla="*/ 104908 w 292344"/>
                <a:gd name="connsiteY3" fmla="*/ 72257 h 478716"/>
                <a:gd name="connsiteX4" fmla="*/ 187436 w 292344"/>
                <a:gd name="connsiteY4" fmla="*/ 72258 h 478716"/>
                <a:gd name="connsiteX5" fmla="*/ 205500 w 292344"/>
                <a:gd name="connsiteY5" fmla="*/ 54193 h 478716"/>
                <a:gd name="connsiteX6" fmla="*/ 205501 w 292344"/>
                <a:gd name="connsiteY6" fmla="*/ 54193 h 478716"/>
                <a:gd name="connsiteX7" fmla="*/ 187437 w 292344"/>
                <a:gd name="connsiteY7" fmla="*/ 36129 h 478716"/>
                <a:gd name="connsiteX8" fmla="*/ 104908 w 292344"/>
                <a:gd name="connsiteY8" fmla="*/ 36129 h 478716"/>
                <a:gd name="connsiteX9" fmla="*/ 92135 w 292344"/>
                <a:gd name="connsiteY9" fmla="*/ 41421 h 478716"/>
                <a:gd name="connsiteX10" fmla="*/ 7709 w 292344"/>
                <a:gd name="connsiteY10" fmla="*/ 7709 h 478716"/>
                <a:gd name="connsiteX11" fmla="*/ 26320 w 292344"/>
                <a:gd name="connsiteY11" fmla="*/ 0 h 478716"/>
                <a:gd name="connsiteX12" fmla="*/ 266024 w 292344"/>
                <a:gd name="connsiteY12" fmla="*/ 0 h 478716"/>
                <a:gd name="connsiteX13" fmla="*/ 292344 w 292344"/>
                <a:gd name="connsiteY13" fmla="*/ 26320 h 478716"/>
                <a:gd name="connsiteX14" fmla="*/ 292344 w 292344"/>
                <a:gd name="connsiteY14" fmla="*/ 452396 h 478716"/>
                <a:gd name="connsiteX15" fmla="*/ 266024 w 292344"/>
                <a:gd name="connsiteY15" fmla="*/ 478716 h 478716"/>
                <a:gd name="connsiteX16" fmla="*/ 84442 w 292344"/>
                <a:gd name="connsiteY16" fmla="*/ 478716 h 478716"/>
                <a:gd name="connsiteX17" fmla="*/ 90926 w 292344"/>
                <a:gd name="connsiteY17" fmla="*/ 397349 h 478716"/>
                <a:gd name="connsiteX18" fmla="*/ 90924 w 292344"/>
                <a:gd name="connsiteY18" fmla="*/ 397336 h 478716"/>
                <a:gd name="connsiteX19" fmla="*/ 246619 w 292344"/>
                <a:gd name="connsiteY19" fmla="*/ 397336 h 478716"/>
                <a:gd name="connsiteX20" fmla="*/ 246619 w 292344"/>
                <a:gd name="connsiteY20" fmla="*/ 121177 h 478716"/>
                <a:gd name="connsiteX21" fmla="*/ 45725 w 292344"/>
                <a:gd name="connsiteY21" fmla="*/ 121177 h 478716"/>
                <a:gd name="connsiteX22" fmla="*/ 45725 w 292344"/>
                <a:gd name="connsiteY22" fmla="*/ 197064 h 478716"/>
                <a:gd name="connsiteX23" fmla="*/ 0 w 292344"/>
                <a:gd name="connsiteY23" fmla="*/ 116875 h 478716"/>
                <a:gd name="connsiteX24" fmla="*/ 0 w 292344"/>
                <a:gd name="connsiteY24" fmla="*/ 26320 h 478716"/>
                <a:gd name="connsiteX25" fmla="*/ 7709 w 292344"/>
                <a:gd name="connsiteY25" fmla="*/ 7709 h 47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2344" h="478716">
                  <a:moveTo>
                    <a:pt x="92135" y="41421"/>
                  </a:moveTo>
                  <a:lnTo>
                    <a:pt x="86843" y="54193"/>
                  </a:lnTo>
                  <a:lnTo>
                    <a:pt x="92135" y="66966"/>
                  </a:lnTo>
                  <a:cubicBezTo>
                    <a:pt x="95404" y="70235"/>
                    <a:pt x="99920" y="72257"/>
                    <a:pt x="104908" y="72257"/>
                  </a:cubicBezTo>
                  <a:lnTo>
                    <a:pt x="187436" y="72258"/>
                  </a:lnTo>
                  <a:cubicBezTo>
                    <a:pt x="197412" y="72258"/>
                    <a:pt x="205500" y="64170"/>
                    <a:pt x="205500" y="54193"/>
                  </a:cubicBezTo>
                  <a:lnTo>
                    <a:pt x="205501" y="54193"/>
                  </a:lnTo>
                  <a:cubicBezTo>
                    <a:pt x="205501" y="44217"/>
                    <a:pt x="197413" y="36129"/>
                    <a:pt x="187437" y="36129"/>
                  </a:cubicBezTo>
                  <a:lnTo>
                    <a:pt x="104908" y="36129"/>
                  </a:lnTo>
                  <a:cubicBezTo>
                    <a:pt x="99920" y="36129"/>
                    <a:pt x="95404" y="38151"/>
                    <a:pt x="92135" y="41421"/>
                  </a:cubicBezTo>
                  <a:close/>
                  <a:moveTo>
                    <a:pt x="7709" y="7709"/>
                  </a:moveTo>
                  <a:cubicBezTo>
                    <a:pt x="12472" y="2946"/>
                    <a:pt x="19052" y="0"/>
                    <a:pt x="26320" y="0"/>
                  </a:cubicBezTo>
                  <a:lnTo>
                    <a:pt x="266024" y="0"/>
                  </a:lnTo>
                  <a:cubicBezTo>
                    <a:pt x="280560" y="0"/>
                    <a:pt x="292344" y="11784"/>
                    <a:pt x="292344" y="26320"/>
                  </a:cubicBezTo>
                  <a:lnTo>
                    <a:pt x="292344" y="452396"/>
                  </a:lnTo>
                  <a:cubicBezTo>
                    <a:pt x="292344" y="466932"/>
                    <a:pt x="280560" y="478716"/>
                    <a:pt x="266024" y="478716"/>
                  </a:cubicBezTo>
                  <a:lnTo>
                    <a:pt x="84442" y="478716"/>
                  </a:lnTo>
                  <a:lnTo>
                    <a:pt x="90926" y="397349"/>
                  </a:lnTo>
                  <a:lnTo>
                    <a:pt x="90924" y="397336"/>
                  </a:lnTo>
                  <a:lnTo>
                    <a:pt x="246619" y="397336"/>
                  </a:lnTo>
                  <a:lnTo>
                    <a:pt x="246619" y="121177"/>
                  </a:lnTo>
                  <a:lnTo>
                    <a:pt x="45725" y="121177"/>
                  </a:lnTo>
                  <a:lnTo>
                    <a:pt x="45725" y="197064"/>
                  </a:lnTo>
                  <a:lnTo>
                    <a:pt x="0" y="116875"/>
                  </a:lnTo>
                  <a:lnTo>
                    <a:pt x="0" y="26320"/>
                  </a:lnTo>
                  <a:cubicBezTo>
                    <a:pt x="0" y="19052"/>
                    <a:pt x="2946" y="12472"/>
                    <a:pt x="7709" y="77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7" name="Oval 596"/>
            <p:cNvSpPr/>
            <p:nvPr/>
          </p:nvSpPr>
          <p:spPr>
            <a:xfrm>
              <a:off x="2589964" y="-830216"/>
              <a:ext cx="935638" cy="935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618" name="Chart 617">
            <a:extLst>
              <a:ext uri="{FF2B5EF4-FFF2-40B4-BE49-F238E27FC236}">
                <a16:creationId xmlns="" xmlns:a16="http://schemas.microsoft.com/office/drawing/2014/main" id="{6F2657CA-31FC-449E-8186-D4B99C36CFD6}"/>
              </a:ext>
            </a:extLst>
          </p:cNvPr>
          <p:cNvGraphicFramePr/>
          <p:nvPr>
            <p:extLst>
              <p:ext uri="{D42A27DB-BD31-4B8C-83A1-F6EECF244321}">
                <p14:modId xmlns:p14="http://schemas.microsoft.com/office/powerpoint/2010/main" val="1349254156"/>
              </p:ext>
            </p:extLst>
          </p:nvPr>
        </p:nvGraphicFramePr>
        <p:xfrm>
          <a:off x="4330311" y="4085115"/>
          <a:ext cx="7882940" cy="309344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320171" y="2010707"/>
            <a:ext cx="3952730" cy="2489690"/>
            <a:chOff x="-467463" y="1794393"/>
            <a:chExt cx="3952730" cy="2489690"/>
          </a:xfrm>
        </p:grpSpPr>
        <p:sp>
          <p:nvSpPr>
            <p:cNvPr id="63" name="TextBox 62"/>
            <p:cNvSpPr txBox="1"/>
            <p:nvPr/>
          </p:nvSpPr>
          <p:spPr>
            <a:xfrm>
              <a:off x="-46746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1</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5"/>
              <a:ext cx="3148108" cy="1477328"/>
            </a:xfrm>
            <a:prstGeom prst="rect">
              <a:avLst/>
            </a:prstGeom>
            <a:noFill/>
          </p:spPr>
          <p:txBody>
            <a:bodyPr wrap="square" rtlCol="0">
              <a:spAutoFit/>
            </a:bodyPr>
            <a:lstStyle/>
            <a:p>
              <a:r>
                <a:rPr lang="en-US" dirty="0">
                  <a:solidFill>
                    <a:schemeClr val="bg1"/>
                  </a:solidFill>
                  <a:latin typeface="Franklin Gothic Book" charset="0"/>
                  <a:ea typeface="Franklin Gothic Book" charset="0"/>
                  <a:cs typeface="Franklin Gothic Book" charset="0"/>
                </a:rPr>
                <a:t>Using sliders </a:t>
              </a:r>
              <a:r>
                <a:rPr lang="en-US" dirty="0" smtClean="0">
                  <a:solidFill>
                    <a:schemeClr val="bg1"/>
                  </a:solidFill>
                  <a:latin typeface="Franklin Gothic Book" charset="0"/>
                  <a:ea typeface="Franklin Gothic Book" charset="0"/>
                  <a:cs typeface="Franklin Gothic Book" charset="0"/>
                </a:rPr>
                <a:t>helps show the </a:t>
              </a:r>
              <a:r>
                <a:rPr lang="en-US" dirty="0">
                  <a:solidFill>
                    <a:schemeClr val="bg1"/>
                  </a:solidFill>
                  <a:latin typeface="Franklin Gothic Book" charset="0"/>
                  <a:ea typeface="Franklin Gothic Book" charset="0"/>
                  <a:cs typeface="Franklin Gothic Book" charset="0"/>
                </a:rPr>
                <a:t>relationship of data and can give much needed context for the results we share, plus they look cool! </a:t>
              </a:r>
            </a:p>
          </p:txBody>
        </p:sp>
        <p:sp>
          <p:nvSpPr>
            <p:cNvPr id="65" name="TextBox 64"/>
            <p:cNvSpPr txBox="1"/>
            <p:nvPr/>
          </p:nvSpPr>
          <p:spPr>
            <a:xfrm>
              <a:off x="945121" y="1913849"/>
              <a:ext cx="2540146" cy="830997"/>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SLIDERS &amp; TIMELINES</a:t>
              </a:r>
              <a:endParaRPr lang="en-US" sz="2400" b="1" dirty="0">
                <a:latin typeface="Franklin Gothic Demi" charset="0"/>
                <a:ea typeface="Franklin Gothic Demi" charset="0"/>
                <a:cs typeface="Franklin Gothic Demi" charset="0"/>
              </a:endParaRPr>
            </a:p>
          </p:txBody>
        </p:sp>
      </p:grpSp>
      <p:sp>
        <p:nvSpPr>
          <p:cNvPr id="7" name="Rounded Rectangle 6"/>
          <p:cNvSpPr/>
          <p:nvPr/>
        </p:nvSpPr>
        <p:spPr>
          <a:xfrm>
            <a:off x="4420684" y="784529"/>
            <a:ext cx="7618916" cy="711034"/>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4572542" y="1140046"/>
            <a:ext cx="7315200" cy="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647761" y="1197342"/>
            <a:ext cx="7163212" cy="144946"/>
            <a:chOff x="4647761" y="1114228"/>
            <a:chExt cx="7163212" cy="182880"/>
          </a:xfrm>
        </p:grpSpPr>
        <p:cxnSp>
          <p:nvCxnSpPr>
            <p:cNvPr id="11" name="Straight Connector 10"/>
            <p:cNvCxnSpPr/>
            <p:nvPr/>
          </p:nvCxnSpPr>
          <p:spPr>
            <a:xfrm>
              <a:off x="494013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86704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9394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2085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64776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30560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23251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5941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08632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01323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67107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59798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52488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45179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37870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03654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96345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89035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81726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74417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40201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32892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625582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18273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10964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76748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69439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62129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54820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647511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713295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05986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698676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691367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684058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49842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42533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35223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27914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20605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86389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79080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71770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64461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57152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822936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815627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08317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801008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3699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859483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852174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844864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837555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830246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896030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888721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881411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874102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866793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932577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925268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917958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910649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903340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969124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961815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954505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947196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939887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1005671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998362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991052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983743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976434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1042218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1034909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1027599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1020290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1012981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078765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071456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064146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1056837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1049528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1115312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1108003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1100693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093384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086075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1518597" y="111422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144550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137240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129931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122622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1810973"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1737879"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1664785"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1591691" y="111422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128167" y="1332307"/>
            <a:ext cx="6209598" cy="184666"/>
            <a:chOff x="5128167" y="1271678"/>
            <a:chExt cx="6209598" cy="184666"/>
          </a:xfrm>
        </p:grpSpPr>
        <p:sp>
          <p:nvSpPr>
            <p:cNvPr id="18" name="TextBox 17"/>
            <p:cNvSpPr txBox="1"/>
            <p:nvPr/>
          </p:nvSpPr>
          <p:spPr>
            <a:xfrm>
              <a:off x="5128167"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10%</a:t>
              </a:r>
              <a:endParaRPr lang="en-US" sz="600" dirty="0">
                <a:latin typeface="Arial" charset="0"/>
                <a:ea typeface="Arial" charset="0"/>
                <a:cs typeface="Arial" charset="0"/>
              </a:endParaRPr>
            </a:p>
          </p:txBody>
        </p:sp>
        <p:sp>
          <p:nvSpPr>
            <p:cNvPr id="274" name="TextBox 273"/>
            <p:cNvSpPr txBox="1"/>
            <p:nvPr/>
          </p:nvSpPr>
          <p:spPr>
            <a:xfrm>
              <a:off x="5859296"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20%</a:t>
              </a:r>
              <a:endParaRPr lang="en-US" sz="600" dirty="0">
                <a:latin typeface="Arial" charset="0"/>
                <a:ea typeface="Arial" charset="0"/>
                <a:cs typeface="Arial" charset="0"/>
              </a:endParaRPr>
            </a:p>
          </p:txBody>
        </p:sp>
        <p:sp>
          <p:nvSpPr>
            <p:cNvPr id="275" name="TextBox 274"/>
            <p:cNvSpPr txBox="1"/>
            <p:nvPr/>
          </p:nvSpPr>
          <p:spPr>
            <a:xfrm>
              <a:off x="6589851"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30%</a:t>
              </a:r>
              <a:endParaRPr lang="en-US" sz="600" dirty="0">
                <a:latin typeface="Arial" charset="0"/>
                <a:ea typeface="Arial" charset="0"/>
                <a:cs typeface="Arial" charset="0"/>
              </a:endParaRPr>
            </a:p>
          </p:txBody>
        </p:sp>
        <p:sp>
          <p:nvSpPr>
            <p:cNvPr id="276" name="TextBox 275"/>
            <p:cNvSpPr txBox="1"/>
            <p:nvPr/>
          </p:nvSpPr>
          <p:spPr>
            <a:xfrm>
              <a:off x="7318821"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40%</a:t>
              </a:r>
              <a:endParaRPr lang="en-US" sz="600" dirty="0">
                <a:latin typeface="Arial" charset="0"/>
                <a:ea typeface="Arial" charset="0"/>
                <a:cs typeface="Arial" charset="0"/>
              </a:endParaRPr>
            </a:p>
          </p:txBody>
        </p:sp>
        <p:sp>
          <p:nvSpPr>
            <p:cNvPr id="277" name="TextBox 276"/>
            <p:cNvSpPr txBox="1"/>
            <p:nvPr/>
          </p:nvSpPr>
          <p:spPr>
            <a:xfrm>
              <a:off x="8050455"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50%</a:t>
              </a:r>
              <a:endParaRPr lang="en-US" sz="600" dirty="0">
                <a:latin typeface="Arial" charset="0"/>
                <a:ea typeface="Arial" charset="0"/>
                <a:cs typeface="Arial" charset="0"/>
              </a:endParaRPr>
            </a:p>
          </p:txBody>
        </p:sp>
        <p:sp>
          <p:nvSpPr>
            <p:cNvPr id="278" name="TextBox 277"/>
            <p:cNvSpPr txBox="1"/>
            <p:nvPr/>
          </p:nvSpPr>
          <p:spPr>
            <a:xfrm>
              <a:off x="8778437"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60%</a:t>
              </a:r>
              <a:endParaRPr lang="en-US" sz="600" dirty="0">
                <a:latin typeface="Arial" charset="0"/>
                <a:ea typeface="Arial" charset="0"/>
                <a:cs typeface="Arial" charset="0"/>
              </a:endParaRPr>
            </a:p>
          </p:txBody>
        </p:sp>
        <p:sp>
          <p:nvSpPr>
            <p:cNvPr id="279" name="TextBox 278"/>
            <p:cNvSpPr txBox="1"/>
            <p:nvPr/>
          </p:nvSpPr>
          <p:spPr>
            <a:xfrm>
              <a:off x="9511323"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70%</a:t>
              </a:r>
              <a:endParaRPr lang="en-US" sz="600" dirty="0">
                <a:latin typeface="Arial" charset="0"/>
                <a:ea typeface="Arial" charset="0"/>
                <a:cs typeface="Arial" charset="0"/>
              </a:endParaRPr>
            </a:p>
          </p:txBody>
        </p:sp>
        <p:sp>
          <p:nvSpPr>
            <p:cNvPr id="280" name="TextBox 279"/>
            <p:cNvSpPr txBox="1"/>
            <p:nvPr/>
          </p:nvSpPr>
          <p:spPr>
            <a:xfrm>
              <a:off x="10238053"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80%</a:t>
              </a:r>
              <a:endParaRPr lang="en-US" sz="600" dirty="0">
                <a:latin typeface="Arial" charset="0"/>
                <a:ea typeface="Arial" charset="0"/>
                <a:cs typeface="Arial" charset="0"/>
              </a:endParaRPr>
            </a:p>
          </p:txBody>
        </p:sp>
        <p:sp>
          <p:nvSpPr>
            <p:cNvPr id="281" name="TextBox 280"/>
            <p:cNvSpPr txBox="1"/>
            <p:nvPr/>
          </p:nvSpPr>
          <p:spPr>
            <a:xfrm>
              <a:off x="10972296"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90%</a:t>
              </a:r>
              <a:endParaRPr lang="en-US" sz="600" dirty="0">
                <a:latin typeface="Arial" charset="0"/>
                <a:ea typeface="Arial" charset="0"/>
                <a:cs typeface="Arial" charset="0"/>
              </a:endParaRPr>
            </a:p>
          </p:txBody>
        </p:sp>
      </p:grpSp>
      <p:grpSp>
        <p:nvGrpSpPr>
          <p:cNvPr id="28" name="Group 27"/>
          <p:cNvGrpSpPr/>
          <p:nvPr/>
        </p:nvGrpSpPr>
        <p:grpSpPr>
          <a:xfrm>
            <a:off x="7331481" y="501798"/>
            <a:ext cx="772456" cy="702039"/>
            <a:chOff x="7124490" y="416605"/>
            <a:chExt cx="772456" cy="702039"/>
          </a:xfrm>
        </p:grpSpPr>
        <p:sp>
          <p:nvSpPr>
            <p:cNvPr id="20" name="Snip Same Side Corner Rectangle 19"/>
            <p:cNvSpPr/>
            <p:nvPr/>
          </p:nvSpPr>
          <p:spPr>
            <a:xfrm rot="10800000">
              <a:off x="7282118" y="516019"/>
              <a:ext cx="457201" cy="602625"/>
            </a:xfrm>
            <a:prstGeom prst="snip2SameRect">
              <a:avLst>
                <a:gd name="adj1" fmla="val 50000"/>
                <a:gd name="adj2" fmla="val 0"/>
              </a:avLst>
            </a:prstGeom>
            <a:solidFill>
              <a:srgbClr val="01C3B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TextBox 281"/>
            <p:cNvSpPr txBox="1"/>
            <p:nvPr/>
          </p:nvSpPr>
          <p:spPr>
            <a:xfrm>
              <a:off x="7124490" y="574979"/>
              <a:ext cx="772456" cy="353943"/>
            </a:xfrm>
            <a:prstGeom prst="rect">
              <a:avLst/>
            </a:prstGeom>
            <a:noFill/>
          </p:spPr>
          <p:txBody>
            <a:bodyPr wrap="square" rtlCol="0">
              <a:spAutoFit/>
            </a:bodyPr>
            <a:lstStyle/>
            <a:p>
              <a:pPr algn="ctr"/>
              <a:r>
                <a:rPr lang="en-US" sz="500" dirty="0" smtClean="0">
                  <a:solidFill>
                    <a:schemeClr val="bg1"/>
                  </a:solidFill>
                  <a:latin typeface="Arial" charset="0"/>
                  <a:ea typeface="Arial" charset="0"/>
                  <a:cs typeface="Arial" charset="0"/>
                </a:rPr>
                <a:t>SEGMENT 2</a:t>
              </a:r>
            </a:p>
            <a:p>
              <a:pPr algn="ctr"/>
              <a:r>
                <a:rPr lang="en-US" sz="1200" b="1" dirty="0" smtClean="0">
                  <a:solidFill>
                    <a:schemeClr val="bg1"/>
                  </a:solidFill>
                  <a:latin typeface="Arial" charset="0"/>
                  <a:ea typeface="Arial" charset="0"/>
                  <a:cs typeface="Arial" charset="0"/>
                </a:rPr>
                <a:t>43%</a:t>
              </a:r>
              <a:endParaRPr lang="en-US" sz="1200" b="1" dirty="0">
                <a:solidFill>
                  <a:schemeClr val="bg1"/>
                </a:solidFill>
                <a:latin typeface="Arial" charset="0"/>
                <a:ea typeface="Arial" charset="0"/>
                <a:cs typeface="Arial" charset="0"/>
              </a:endParaRPr>
            </a:p>
          </p:txBody>
        </p:sp>
        <p:sp>
          <p:nvSpPr>
            <p:cNvPr id="21" name="Rectangle 20"/>
            <p:cNvSpPr/>
            <p:nvPr/>
          </p:nvSpPr>
          <p:spPr>
            <a:xfrm>
              <a:off x="7280249" y="416605"/>
              <a:ext cx="460939" cy="130906"/>
            </a:xfrm>
            <a:prstGeom prst="rec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flipV="1">
              <a:off x="7327838" y="482058"/>
              <a:ext cx="365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6527447" y="501798"/>
            <a:ext cx="772456" cy="702039"/>
            <a:chOff x="7124490" y="416605"/>
            <a:chExt cx="772456" cy="702039"/>
          </a:xfrm>
        </p:grpSpPr>
        <p:sp>
          <p:nvSpPr>
            <p:cNvPr id="284" name="Snip Same Side Corner Rectangle 283"/>
            <p:cNvSpPr/>
            <p:nvPr/>
          </p:nvSpPr>
          <p:spPr>
            <a:xfrm rot="10800000">
              <a:off x="7282118" y="516019"/>
              <a:ext cx="457201" cy="602625"/>
            </a:xfrm>
            <a:prstGeom prst="snip2SameRect">
              <a:avLst>
                <a:gd name="adj1" fmla="val 50000"/>
                <a:gd name="adj2" fmla="val 0"/>
              </a:avLst>
            </a:prstGeom>
            <a:solidFill>
              <a:srgbClr val="01C3B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TextBox 284"/>
            <p:cNvSpPr txBox="1"/>
            <p:nvPr/>
          </p:nvSpPr>
          <p:spPr>
            <a:xfrm>
              <a:off x="7124490" y="574979"/>
              <a:ext cx="772456" cy="353943"/>
            </a:xfrm>
            <a:prstGeom prst="rect">
              <a:avLst/>
            </a:prstGeom>
            <a:noFill/>
          </p:spPr>
          <p:txBody>
            <a:bodyPr wrap="square" rtlCol="0">
              <a:spAutoFit/>
            </a:bodyPr>
            <a:lstStyle/>
            <a:p>
              <a:pPr algn="ctr"/>
              <a:r>
                <a:rPr lang="en-US" sz="500" dirty="0" smtClean="0">
                  <a:solidFill>
                    <a:schemeClr val="bg1"/>
                  </a:solidFill>
                  <a:latin typeface="Arial" charset="0"/>
                  <a:ea typeface="Arial" charset="0"/>
                  <a:cs typeface="Arial" charset="0"/>
                </a:rPr>
                <a:t>SEGMENT 1</a:t>
              </a:r>
            </a:p>
            <a:p>
              <a:pPr algn="ctr"/>
              <a:r>
                <a:rPr lang="en-US" sz="1200" b="1" dirty="0" smtClean="0">
                  <a:solidFill>
                    <a:schemeClr val="bg1"/>
                  </a:solidFill>
                  <a:latin typeface="Arial" charset="0"/>
                  <a:ea typeface="Arial" charset="0"/>
                  <a:cs typeface="Arial" charset="0"/>
                </a:rPr>
                <a:t>32%</a:t>
              </a:r>
              <a:endParaRPr lang="en-US" sz="1200" b="1" dirty="0">
                <a:solidFill>
                  <a:schemeClr val="bg1"/>
                </a:solidFill>
                <a:latin typeface="Arial" charset="0"/>
                <a:ea typeface="Arial" charset="0"/>
                <a:cs typeface="Arial" charset="0"/>
              </a:endParaRPr>
            </a:p>
          </p:txBody>
        </p:sp>
        <p:sp>
          <p:nvSpPr>
            <p:cNvPr id="286" name="Rectangle 285"/>
            <p:cNvSpPr/>
            <p:nvPr/>
          </p:nvSpPr>
          <p:spPr>
            <a:xfrm>
              <a:off x="7280249" y="416605"/>
              <a:ext cx="460939" cy="130906"/>
            </a:xfrm>
            <a:prstGeom prst="rec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7" name="Straight Connector 286"/>
            <p:cNvCxnSpPr/>
            <p:nvPr/>
          </p:nvCxnSpPr>
          <p:spPr>
            <a:xfrm flipV="1">
              <a:off x="7327838" y="482058"/>
              <a:ext cx="365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8435411" y="501798"/>
            <a:ext cx="772456" cy="702039"/>
            <a:chOff x="7124490" y="416605"/>
            <a:chExt cx="772456" cy="702039"/>
          </a:xfrm>
        </p:grpSpPr>
        <p:sp>
          <p:nvSpPr>
            <p:cNvPr id="289" name="Snip Same Side Corner Rectangle 288"/>
            <p:cNvSpPr/>
            <p:nvPr/>
          </p:nvSpPr>
          <p:spPr>
            <a:xfrm rot="10800000">
              <a:off x="7282118" y="516019"/>
              <a:ext cx="457201" cy="602625"/>
            </a:xfrm>
            <a:prstGeom prst="snip2SameRect">
              <a:avLst>
                <a:gd name="adj1" fmla="val 50000"/>
                <a:gd name="adj2" fmla="val 0"/>
              </a:avLst>
            </a:prstGeom>
            <a:solidFill>
              <a:srgbClr val="01C3B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p:cNvSpPr txBox="1"/>
            <p:nvPr/>
          </p:nvSpPr>
          <p:spPr>
            <a:xfrm>
              <a:off x="7124490" y="574979"/>
              <a:ext cx="772456" cy="353943"/>
            </a:xfrm>
            <a:prstGeom prst="rect">
              <a:avLst/>
            </a:prstGeom>
            <a:noFill/>
          </p:spPr>
          <p:txBody>
            <a:bodyPr wrap="square" rtlCol="0">
              <a:spAutoFit/>
            </a:bodyPr>
            <a:lstStyle/>
            <a:p>
              <a:pPr algn="ctr"/>
              <a:r>
                <a:rPr lang="en-US" sz="500" dirty="0" smtClean="0">
                  <a:solidFill>
                    <a:schemeClr val="bg1"/>
                  </a:solidFill>
                  <a:latin typeface="Arial" charset="0"/>
                  <a:ea typeface="Arial" charset="0"/>
                  <a:cs typeface="Arial" charset="0"/>
                </a:rPr>
                <a:t>SEGMENT 3</a:t>
              </a:r>
            </a:p>
            <a:p>
              <a:pPr algn="ctr"/>
              <a:r>
                <a:rPr lang="en-US" sz="1200" b="1" dirty="0" smtClean="0">
                  <a:solidFill>
                    <a:schemeClr val="bg1"/>
                  </a:solidFill>
                  <a:latin typeface="Arial" charset="0"/>
                  <a:ea typeface="Arial" charset="0"/>
                  <a:cs typeface="Arial" charset="0"/>
                </a:rPr>
                <a:t>58%</a:t>
              </a:r>
              <a:endParaRPr lang="en-US" sz="1200" b="1" dirty="0">
                <a:solidFill>
                  <a:schemeClr val="bg1"/>
                </a:solidFill>
                <a:latin typeface="Arial" charset="0"/>
                <a:ea typeface="Arial" charset="0"/>
                <a:cs typeface="Arial" charset="0"/>
              </a:endParaRPr>
            </a:p>
          </p:txBody>
        </p:sp>
        <p:sp>
          <p:nvSpPr>
            <p:cNvPr id="291" name="Rectangle 290"/>
            <p:cNvSpPr/>
            <p:nvPr/>
          </p:nvSpPr>
          <p:spPr>
            <a:xfrm>
              <a:off x="7280249" y="416605"/>
              <a:ext cx="460939" cy="130906"/>
            </a:xfrm>
            <a:prstGeom prst="rec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2" name="Straight Connector 291"/>
            <p:cNvCxnSpPr/>
            <p:nvPr/>
          </p:nvCxnSpPr>
          <p:spPr>
            <a:xfrm flipV="1">
              <a:off x="7327838" y="482058"/>
              <a:ext cx="365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9377213" y="501798"/>
            <a:ext cx="772456" cy="702039"/>
            <a:chOff x="7124490" y="416605"/>
            <a:chExt cx="772456" cy="702039"/>
          </a:xfrm>
        </p:grpSpPr>
        <p:sp>
          <p:nvSpPr>
            <p:cNvPr id="294" name="Snip Same Side Corner Rectangle 293"/>
            <p:cNvSpPr/>
            <p:nvPr/>
          </p:nvSpPr>
          <p:spPr>
            <a:xfrm rot="10800000">
              <a:off x="7282118" y="516019"/>
              <a:ext cx="457201" cy="602625"/>
            </a:xfrm>
            <a:prstGeom prst="snip2SameRect">
              <a:avLst>
                <a:gd name="adj1" fmla="val 50000"/>
                <a:gd name="adj2" fmla="val 0"/>
              </a:avLst>
            </a:prstGeom>
            <a:solidFill>
              <a:srgbClr val="01C3B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TextBox 294"/>
            <p:cNvSpPr txBox="1"/>
            <p:nvPr/>
          </p:nvSpPr>
          <p:spPr>
            <a:xfrm>
              <a:off x="7124490" y="574979"/>
              <a:ext cx="772456" cy="353943"/>
            </a:xfrm>
            <a:prstGeom prst="rect">
              <a:avLst/>
            </a:prstGeom>
            <a:noFill/>
          </p:spPr>
          <p:txBody>
            <a:bodyPr wrap="square" rtlCol="0">
              <a:spAutoFit/>
            </a:bodyPr>
            <a:lstStyle/>
            <a:p>
              <a:pPr algn="ctr"/>
              <a:r>
                <a:rPr lang="en-US" sz="500" dirty="0" smtClean="0">
                  <a:solidFill>
                    <a:schemeClr val="bg1"/>
                  </a:solidFill>
                  <a:latin typeface="Arial" charset="0"/>
                  <a:ea typeface="Arial" charset="0"/>
                  <a:cs typeface="Arial" charset="0"/>
                </a:rPr>
                <a:t>SEGMENT 4</a:t>
              </a:r>
            </a:p>
            <a:p>
              <a:pPr algn="ctr"/>
              <a:r>
                <a:rPr lang="en-US" sz="1200" b="1" dirty="0" smtClean="0">
                  <a:solidFill>
                    <a:schemeClr val="bg1"/>
                  </a:solidFill>
                  <a:latin typeface="Arial" charset="0"/>
                  <a:ea typeface="Arial" charset="0"/>
                  <a:cs typeface="Arial" charset="0"/>
                </a:rPr>
                <a:t>71%</a:t>
              </a:r>
              <a:endParaRPr lang="en-US" sz="1200" b="1" dirty="0">
                <a:solidFill>
                  <a:schemeClr val="bg1"/>
                </a:solidFill>
                <a:latin typeface="Arial" charset="0"/>
                <a:ea typeface="Arial" charset="0"/>
                <a:cs typeface="Arial" charset="0"/>
              </a:endParaRPr>
            </a:p>
          </p:txBody>
        </p:sp>
        <p:sp>
          <p:nvSpPr>
            <p:cNvPr id="296" name="Rectangle 295"/>
            <p:cNvSpPr/>
            <p:nvPr/>
          </p:nvSpPr>
          <p:spPr>
            <a:xfrm>
              <a:off x="7280249" y="416605"/>
              <a:ext cx="460939" cy="130906"/>
            </a:xfrm>
            <a:prstGeom prst="rec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7" name="Straight Connector 296"/>
            <p:cNvCxnSpPr/>
            <p:nvPr/>
          </p:nvCxnSpPr>
          <p:spPr>
            <a:xfrm flipV="1">
              <a:off x="7327838" y="482058"/>
              <a:ext cx="365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8" name="TextBox 297"/>
          <p:cNvSpPr txBox="1"/>
          <p:nvPr/>
        </p:nvSpPr>
        <p:spPr>
          <a:xfrm>
            <a:off x="10361384" y="395285"/>
            <a:ext cx="1593134" cy="369332"/>
          </a:xfrm>
          <a:prstGeom prst="rect">
            <a:avLst/>
          </a:prstGeom>
          <a:noFill/>
        </p:spPr>
        <p:txBody>
          <a:bodyPr wrap="square" rtlCol="0">
            <a:spAutoFit/>
          </a:bodyPr>
          <a:lstStyle/>
          <a:p>
            <a:pPr algn="r"/>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just move the tab to the appropriate % for each </a:t>
            </a:r>
          </a:p>
        </p:txBody>
      </p:sp>
      <p:grpSp>
        <p:nvGrpSpPr>
          <p:cNvPr id="46" name="Group 45"/>
          <p:cNvGrpSpPr/>
          <p:nvPr/>
        </p:nvGrpSpPr>
        <p:grpSpPr>
          <a:xfrm>
            <a:off x="4397763" y="2193389"/>
            <a:ext cx="7669844" cy="934935"/>
            <a:chOff x="4397763" y="1698361"/>
            <a:chExt cx="7669844" cy="934935"/>
          </a:xfrm>
        </p:grpSpPr>
        <p:grpSp>
          <p:nvGrpSpPr>
            <p:cNvPr id="44" name="Group 43"/>
            <p:cNvGrpSpPr/>
            <p:nvPr/>
          </p:nvGrpSpPr>
          <p:grpSpPr>
            <a:xfrm>
              <a:off x="4397763" y="2013943"/>
              <a:ext cx="7669844" cy="404666"/>
              <a:chOff x="4434505" y="2417850"/>
              <a:chExt cx="7669844" cy="404666"/>
            </a:xfrm>
          </p:grpSpPr>
          <p:grpSp>
            <p:nvGrpSpPr>
              <p:cNvPr id="567" name="Group 566"/>
              <p:cNvGrpSpPr/>
              <p:nvPr/>
            </p:nvGrpSpPr>
            <p:grpSpPr>
              <a:xfrm flipH="1">
                <a:off x="4434505" y="2499984"/>
                <a:ext cx="231451" cy="322532"/>
                <a:chOff x="11716424" y="2740438"/>
                <a:chExt cx="409314" cy="322532"/>
              </a:xfrm>
            </p:grpSpPr>
            <p:sp>
              <p:nvSpPr>
                <p:cNvPr id="568" name="Freeform 567"/>
                <p:cNvSpPr/>
                <p:nvPr/>
              </p:nvSpPr>
              <p:spPr>
                <a:xfrm rot="5400000">
                  <a:off x="11759815" y="2697047"/>
                  <a:ext cx="322532" cy="409314"/>
                </a:xfrm>
                <a:custGeom>
                  <a:avLst/>
                  <a:gdLst>
                    <a:gd name="connsiteX0" fmla="*/ 0 w 322532"/>
                    <a:gd name="connsiteY0" fmla="*/ 409314 h 409314"/>
                    <a:gd name="connsiteX1" fmla="*/ 2 w 322532"/>
                    <a:gd name="connsiteY1" fmla="*/ 409311 h 409314"/>
                    <a:gd name="connsiteX2" fmla="*/ 2 w 322532"/>
                    <a:gd name="connsiteY2" fmla="*/ 0 h 409314"/>
                    <a:gd name="connsiteX3" fmla="*/ 161266 w 322532"/>
                    <a:gd name="connsiteY3" fmla="*/ 204656 h 409314"/>
                    <a:gd name="connsiteX4" fmla="*/ 322530 w 322532"/>
                    <a:gd name="connsiteY4" fmla="*/ 0 h 409314"/>
                    <a:gd name="connsiteX5" fmla="*/ 322530 w 322532"/>
                    <a:gd name="connsiteY5" fmla="*/ 409311 h 409314"/>
                    <a:gd name="connsiteX6" fmla="*/ 322532 w 322532"/>
                    <a:gd name="connsiteY6" fmla="*/ 409314 h 409314"/>
                    <a:gd name="connsiteX7" fmla="*/ 322530 w 322532"/>
                    <a:gd name="connsiteY7" fmla="*/ 409314 h 409314"/>
                    <a:gd name="connsiteX8" fmla="*/ 2 w 322532"/>
                    <a:gd name="connsiteY8" fmla="*/ 409314 h 40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32" h="409314">
                      <a:moveTo>
                        <a:pt x="0" y="409314"/>
                      </a:moveTo>
                      <a:lnTo>
                        <a:pt x="2" y="409311"/>
                      </a:lnTo>
                      <a:lnTo>
                        <a:pt x="2" y="0"/>
                      </a:lnTo>
                      <a:lnTo>
                        <a:pt x="161266" y="204656"/>
                      </a:lnTo>
                      <a:lnTo>
                        <a:pt x="322530" y="0"/>
                      </a:lnTo>
                      <a:lnTo>
                        <a:pt x="322530" y="409311"/>
                      </a:lnTo>
                      <a:lnTo>
                        <a:pt x="322532" y="409314"/>
                      </a:lnTo>
                      <a:lnTo>
                        <a:pt x="322530" y="409314"/>
                      </a:lnTo>
                      <a:lnTo>
                        <a:pt x="2" y="409314"/>
                      </a:lnTo>
                      <a:close/>
                    </a:path>
                  </a:pathLst>
                </a:custGeom>
                <a:solidFill>
                  <a:srgbClr val="00B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Right Triangle 568"/>
                <p:cNvSpPr/>
                <p:nvPr/>
              </p:nvSpPr>
              <p:spPr>
                <a:xfrm rot="5400000">
                  <a:off x="11719159" y="2981881"/>
                  <a:ext cx="77513" cy="78321"/>
                </a:xfrm>
                <a:prstGeom prst="rtTriangle">
                  <a:avLst/>
                </a:prstGeom>
                <a:solidFill>
                  <a:srgbClr val="009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11872898" y="2499984"/>
                <a:ext cx="231451" cy="322532"/>
                <a:chOff x="11716424" y="2740438"/>
                <a:chExt cx="409314" cy="322532"/>
              </a:xfrm>
            </p:grpSpPr>
            <p:sp>
              <p:nvSpPr>
                <p:cNvPr id="563" name="Freeform 562"/>
                <p:cNvSpPr/>
                <p:nvPr/>
              </p:nvSpPr>
              <p:spPr>
                <a:xfrm rot="5400000">
                  <a:off x="11759815" y="2697047"/>
                  <a:ext cx="322532" cy="409314"/>
                </a:xfrm>
                <a:custGeom>
                  <a:avLst/>
                  <a:gdLst>
                    <a:gd name="connsiteX0" fmla="*/ 0 w 322532"/>
                    <a:gd name="connsiteY0" fmla="*/ 409314 h 409314"/>
                    <a:gd name="connsiteX1" fmla="*/ 2 w 322532"/>
                    <a:gd name="connsiteY1" fmla="*/ 409311 h 409314"/>
                    <a:gd name="connsiteX2" fmla="*/ 2 w 322532"/>
                    <a:gd name="connsiteY2" fmla="*/ 0 h 409314"/>
                    <a:gd name="connsiteX3" fmla="*/ 161266 w 322532"/>
                    <a:gd name="connsiteY3" fmla="*/ 204656 h 409314"/>
                    <a:gd name="connsiteX4" fmla="*/ 322530 w 322532"/>
                    <a:gd name="connsiteY4" fmla="*/ 0 h 409314"/>
                    <a:gd name="connsiteX5" fmla="*/ 322530 w 322532"/>
                    <a:gd name="connsiteY5" fmla="*/ 409311 h 409314"/>
                    <a:gd name="connsiteX6" fmla="*/ 322532 w 322532"/>
                    <a:gd name="connsiteY6" fmla="*/ 409314 h 409314"/>
                    <a:gd name="connsiteX7" fmla="*/ 322530 w 322532"/>
                    <a:gd name="connsiteY7" fmla="*/ 409314 h 409314"/>
                    <a:gd name="connsiteX8" fmla="*/ 2 w 322532"/>
                    <a:gd name="connsiteY8" fmla="*/ 409314 h 40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32" h="409314">
                      <a:moveTo>
                        <a:pt x="0" y="409314"/>
                      </a:moveTo>
                      <a:lnTo>
                        <a:pt x="2" y="409311"/>
                      </a:lnTo>
                      <a:lnTo>
                        <a:pt x="2" y="0"/>
                      </a:lnTo>
                      <a:lnTo>
                        <a:pt x="161266" y="204656"/>
                      </a:lnTo>
                      <a:lnTo>
                        <a:pt x="322530" y="0"/>
                      </a:lnTo>
                      <a:lnTo>
                        <a:pt x="322530" y="409311"/>
                      </a:lnTo>
                      <a:lnTo>
                        <a:pt x="322532" y="409314"/>
                      </a:lnTo>
                      <a:lnTo>
                        <a:pt x="322530" y="409314"/>
                      </a:lnTo>
                      <a:lnTo>
                        <a:pt x="2" y="409314"/>
                      </a:lnTo>
                      <a:close/>
                    </a:path>
                  </a:pathLst>
                </a:custGeom>
                <a:solidFill>
                  <a:srgbClr val="00B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Triangle 40"/>
                <p:cNvSpPr/>
                <p:nvPr/>
              </p:nvSpPr>
              <p:spPr>
                <a:xfrm rot="5400000">
                  <a:off x="11719159" y="2981881"/>
                  <a:ext cx="77513" cy="78321"/>
                </a:xfrm>
                <a:prstGeom prst="rtTriangle">
                  <a:avLst/>
                </a:prstGeom>
                <a:solidFill>
                  <a:srgbClr val="009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0" name="Rounded Rectangle 299"/>
              <p:cNvSpPr/>
              <p:nvPr/>
            </p:nvSpPr>
            <p:spPr>
              <a:xfrm>
                <a:off x="4631103" y="2417850"/>
                <a:ext cx="7315200" cy="323979"/>
              </a:xfrm>
              <a:prstGeom prst="roundRect">
                <a:avLst>
                  <a:gd name="adj" fmla="val 0"/>
                </a:avLst>
              </a:prstGeom>
              <a:solidFill>
                <a:srgbClr val="01C3B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4920181" y="2077662"/>
              <a:ext cx="6626211" cy="184666"/>
              <a:chOff x="4920181" y="2077662"/>
              <a:chExt cx="6626211" cy="184666"/>
            </a:xfrm>
          </p:grpSpPr>
          <p:sp>
            <p:nvSpPr>
              <p:cNvPr id="404" name="TextBox 403"/>
              <p:cNvSpPr txBox="1"/>
              <p:nvPr/>
            </p:nvSpPr>
            <p:spPr>
              <a:xfrm>
                <a:off x="6225684" y="2077662"/>
                <a:ext cx="365469" cy="184666"/>
              </a:xfrm>
              <a:prstGeom prst="rect">
                <a:avLst/>
              </a:prstGeom>
              <a:noFill/>
            </p:spPr>
            <p:txBody>
              <a:bodyPr wrap="square" rtlCol="0">
                <a:spAutoFit/>
              </a:bodyPr>
              <a:lstStyle/>
              <a:p>
                <a:pPr algn="ctr"/>
                <a:r>
                  <a:rPr lang="en-US" sz="600" dirty="0" smtClean="0">
                    <a:solidFill>
                      <a:schemeClr val="bg1"/>
                    </a:solidFill>
                    <a:latin typeface="Arial" charset="0"/>
                    <a:ea typeface="Arial" charset="0"/>
                    <a:cs typeface="Arial" charset="0"/>
                  </a:rPr>
                  <a:t>25%</a:t>
                </a:r>
                <a:endParaRPr lang="en-US" sz="600" dirty="0">
                  <a:solidFill>
                    <a:schemeClr val="bg1"/>
                  </a:solidFill>
                  <a:latin typeface="Arial" charset="0"/>
                  <a:ea typeface="Arial" charset="0"/>
                  <a:cs typeface="Arial" charset="0"/>
                </a:endParaRPr>
              </a:p>
            </p:txBody>
          </p:sp>
          <p:sp>
            <p:nvSpPr>
              <p:cNvPr id="406" name="TextBox 405"/>
              <p:cNvSpPr txBox="1"/>
              <p:nvPr/>
            </p:nvSpPr>
            <p:spPr>
              <a:xfrm>
                <a:off x="8048760" y="2077662"/>
                <a:ext cx="365469" cy="184666"/>
              </a:xfrm>
              <a:prstGeom prst="rect">
                <a:avLst/>
              </a:prstGeom>
              <a:noFill/>
            </p:spPr>
            <p:txBody>
              <a:bodyPr wrap="square" rtlCol="0">
                <a:spAutoFit/>
              </a:bodyPr>
              <a:lstStyle/>
              <a:p>
                <a:pPr algn="ctr"/>
                <a:r>
                  <a:rPr lang="en-US" sz="600" dirty="0" smtClean="0">
                    <a:solidFill>
                      <a:schemeClr val="bg1"/>
                    </a:solidFill>
                    <a:latin typeface="Arial" charset="0"/>
                    <a:ea typeface="Arial" charset="0"/>
                    <a:cs typeface="Arial" charset="0"/>
                  </a:rPr>
                  <a:t>50%</a:t>
                </a:r>
                <a:endParaRPr lang="en-US" sz="600" dirty="0">
                  <a:solidFill>
                    <a:schemeClr val="bg1"/>
                  </a:solidFill>
                  <a:latin typeface="Arial" charset="0"/>
                  <a:ea typeface="Arial" charset="0"/>
                  <a:cs typeface="Arial" charset="0"/>
                </a:endParaRPr>
              </a:p>
            </p:txBody>
          </p:sp>
          <p:sp>
            <p:nvSpPr>
              <p:cNvPr id="408" name="TextBox 407"/>
              <p:cNvSpPr txBox="1"/>
              <p:nvPr/>
            </p:nvSpPr>
            <p:spPr>
              <a:xfrm>
                <a:off x="9880330" y="2077662"/>
                <a:ext cx="365469" cy="184666"/>
              </a:xfrm>
              <a:prstGeom prst="rect">
                <a:avLst/>
              </a:prstGeom>
              <a:noFill/>
            </p:spPr>
            <p:txBody>
              <a:bodyPr wrap="square" rtlCol="0">
                <a:spAutoFit/>
              </a:bodyPr>
              <a:lstStyle/>
              <a:p>
                <a:pPr algn="ctr"/>
                <a:r>
                  <a:rPr lang="en-US" sz="600" dirty="0" smtClean="0">
                    <a:solidFill>
                      <a:schemeClr val="bg1"/>
                    </a:solidFill>
                    <a:latin typeface="Arial" charset="0"/>
                    <a:ea typeface="Arial" charset="0"/>
                    <a:cs typeface="Arial" charset="0"/>
                  </a:rPr>
                  <a:t>75%</a:t>
                </a:r>
                <a:endParaRPr lang="en-US" sz="600" dirty="0">
                  <a:solidFill>
                    <a:schemeClr val="bg1"/>
                  </a:solidFill>
                  <a:latin typeface="Arial" charset="0"/>
                  <a:ea typeface="Arial" charset="0"/>
                  <a:cs typeface="Arial" charset="0"/>
                </a:endParaRPr>
              </a:p>
            </p:txBody>
          </p:sp>
          <p:grpSp>
            <p:nvGrpSpPr>
              <p:cNvPr id="35" name="Group 34"/>
              <p:cNvGrpSpPr/>
              <p:nvPr/>
            </p:nvGrpSpPr>
            <p:grpSpPr>
              <a:xfrm>
                <a:off x="4920181" y="2147136"/>
                <a:ext cx="6626211" cy="45719"/>
                <a:chOff x="4920181" y="2150875"/>
                <a:chExt cx="6626211" cy="45719"/>
              </a:xfrm>
            </p:grpSpPr>
            <p:sp>
              <p:nvSpPr>
                <p:cNvPr id="33" name="Oval 32"/>
                <p:cNvSpPr/>
                <p:nvPr/>
              </p:nvSpPr>
              <p:spPr>
                <a:xfrm>
                  <a:off x="4920181"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Oval 515"/>
                <p:cNvSpPr/>
                <p:nvPr/>
              </p:nvSpPr>
              <p:spPr>
                <a:xfrm>
                  <a:off x="5285764"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Oval 516"/>
                <p:cNvSpPr/>
                <p:nvPr/>
              </p:nvSpPr>
              <p:spPr>
                <a:xfrm>
                  <a:off x="5651347"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Oval 517"/>
                <p:cNvSpPr/>
                <p:nvPr/>
              </p:nvSpPr>
              <p:spPr>
                <a:xfrm>
                  <a:off x="6016930"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0" name="Oval 519"/>
                <p:cNvSpPr/>
                <p:nvPr/>
              </p:nvSpPr>
              <p:spPr>
                <a:xfrm>
                  <a:off x="6748096"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 name="Oval 521"/>
                <p:cNvSpPr/>
                <p:nvPr/>
              </p:nvSpPr>
              <p:spPr>
                <a:xfrm>
                  <a:off x="7113679"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3" name="Oval 522"/>
                <p:cNvSpPr/>
                <p:nvPr/>
              </p:nvSpPr>
              <p:spPr>
                <a:xfrm>
                  <a:off x="7479262"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4" name="Oval 523"/>
                <p:cNvSpPr/>
                <p:nvPr/>
              </p:nvSpPr>
              <p:spPr>
                <a:xfrm>
                  <a:off x="7844845"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 name="Oval 526"/>
                <p:cNvSpPr/>
                <p:nvPr/>
              </p:nvSpPr>
              <p:spPr>
                <a:xfrm>
                  <a:off x="8576011"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8" name="Oval 527"/>
                <p:cNvSpPr/>
                <p:nvPr/>
              </p:nvSpPr>
              <p:spPr>
                <a:xfrm>
                  <a:off x="8941594"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Oval 529"/>
                <p:cNvSpPr/>
                <p:nvPr/>
              </p:nvSpPr>
              <p:spPr>
                <a:xfrm>
                  <a:off x="9307177"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Oval 530"/>
                <p:cNvSpPr/>
                <p:nvPr/>
              </p:nvSpPr>
              <p:spPr>
                <a:xfrm>
                  <a:off x="9672760"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4" name="Oval 533"/>
                <p:cNvSpPr/>
                <p:nvPr/>
              </p:nvSpPr>
              <p:spPr>
                <a:xfrm>
                  <a:off x="10403926"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5" name="Oval 534"/>
                <p:cNvSpPr/>
                <p:nvPr/>
              </p:nvSpPr>
              <p:spPr>
                <a:xfrm>
                  <a:off x="10769509"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6" name="Oval 535"/>
                <p:cNvSpPr/>
                <p:nvPr/>
              </p:nvSpPr>
              <p:spPr>
                <a:xfrm>
                  <a:off x="11135092"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8" name="Oval 537"/>
                <p:cNvSpPr/>
                <p:nvPr/>
              </p:nvSpPr>
              <p:spPr>
                <a:xfrm>
                  <a:off x="11500673" y="215087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7" name="Group 36"/>
            <p:cNvGrpSpPr/>
            <p:nvPr/>
          </p:nvGrpSpPr>
          <p:grpSpPr>
            <a:xfrm>
              <a:off x="6388025" y="1698361"/>
              <a:ext cx="772456" cy="607843"/>
              <a:chOff x="6388025" y="1692574"/>
              <a:chExt cx="772456" cy="607843"/>
            </a:xfrm>
          </p:grpSpPr>
          <p:sp>
            <p:nvSpPr>
              <p:cNvPr id="31" name="Oval 30"/>
              <p:cNvSpPr/>
              <p:nvPr/>
            </p:nvSpPr>
            <p:spPr>
              <a:xfrm>
                <a:off x="6470332" y="1692574"/>
                <a:ext cx="607843" cy="60784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TextBox 412"/>
              <p:cNvSpPr txBox="1"/>
              <p:nvPr/>
            </p:nvSpPr>
            <p:spPr>
              <a:xfrm>
                <a:off x="6388025" y="1819524"/>
                <a:ext cx="772456" cy="353943"/>
              </a:xfrm>
              <a:prstGeom prst="rect">
                <a:avLst/>
              </a:prstGeom>
              <a:noFill/>
            </p:spPr>
            <p:txBody>
              <a:bodyPr wrap="square" rtlCol="0">
                <a:spAutoFit/>
              </a:bodyPr>
              <a:lstStyle/>
              <a:p>
                <a:pPr algn="ctr"/>
                <a:r>
                  <a:rPr lang="en-US" sz="500" dirty="0" smtClean="0">
                    <a:latin typeface="Arial" charset="0"/>
                    <a:ea typeface="Arial" charset="0"/>
                    <a:cs typeface="Arial" charset="0"/>
                  </a:rPr>
                  <a:t>SEGMENT 1</a:t>
                </a:r>
              </a:p>
              <a:p>
                <a:pPr algn="ctr"/>
                <a:r>
                  <a:rPr lang="en-US" sz="1200" b="1" dirty="0" smtClean="0">
                    <a:solidFill>
                      <a:srgbClr val="01C3BB"/>
                    </a:solidFill>
                    <a:latin typeface="Arial" charset="0"/>
                    <a:ea typeface="Arial" charset="0"/>
                    <a:cs typeface="Arial" charset="0"/>
                  </a:rPr>
                  <a:t>30%</a:t>
                </a:r>
                <a:endParaRPr lang="en-US" sz="1200" b="1" dirty="0">
                  <a:solidFill>
                    <a:srgbClr val="01C3BB"/>
                  </a:solidFill>
                  <a:latin typeface="Arial" charset="0"/>
                  <a:ea typeface="Arial" charset="0"/>
                  <a:cs typeface="Arial" charset="0"/>
                </a:endParaRPr>
              </a:p>
            </p:txBody>
          </p:sp>
          <p:sp>
            <p:nvSpPr>
              <p:cNvPr id="415" name="Oval 414"/>
              <p:cNvSpPr/>
              <p:nvPr/>
            </p:nvSpPr>
            <p:spPr>
              <a:xfrm>
                <a:off x="6502248" y="1724490"/>
                <a:ext cx="544010" cy="544010"/>
              </a:xfrm>
              <a:prstGeom prst="ellipse">
                <a:avLst/>
              </a:prstGeom>
              <a:noFill/>
              <a:ln w="6350">
                <a:solidFill>
                  <a:srgbClr val="01C3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9" name="Group 548"/>
            <p:cNvGrpSpPr/>
            <p:nvPr/>
          </p:nvGrpSpPr>
          <p:grpSpPr>
            <a:xfrm>
              <a:off x="6753575" y="2023756"/>
              <a:ext cx="772456" cy="607843"/>
              <a:chOff x="6388025" y="1692574"/>
              <a:chExt cx="772456" cy="607843"/>
            </a:xfrm>
          </p:grpSpPr>
          <p:sp>
            <p:nvSpPr>
              <p:cNvPr id="550" name="Oval 549"/>
              <p:cNvSpPr/>
              <p:nvPr/>
            </p:nvSpPr>
            <p:spPr>
              <a:xfrm>
                <a:off x="6470332" y="1692574"/>
                <a:ext cx="607843" cy="60784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1" name="TextBox 550"/>
              <p:cNvSpPr txBox="1"/>
              <p:nvPr/>
            </p:nvSpPr>
            <p:spPr>
              <a:xfrm>
                <a:off x="6388025" y="1819524"/>
                <a:ext cx="772456" cy="353943"/>
              </a:xfrm>
              <a:prstGeom prst="rect">
                <a:avLst/>
              </a:prstGeom>
              <a:noFill/>
            </p:spPr>
            <p:txBody>
              <a:bodyPr wrap="square" rtlCol="0">
                <a:spAutoFit/>
              </a:bodyPr>
              <a:lstStyle/>
              <a:p>
                <a:pPr algn="ctr"/>
                <a:r>
                  <a:rPr lang="en-US" sz="500" dirty="0" smtClean="0">
                    <a:latin typeface="Arial" charset="0"/>
                    <a:ea typeface="Arial" charset="0"/>
                    <a:cs typeface="Arial" charset="0"/>
                  </a:rPr>
                  <a:t>SEGMENT 2</a:t>
                </a:r>
              </a:p>
              <a:p>
                <a:pPr algn="ctr"/>
                <a:r>
                  <a:rPr lang="en-US" sz="1200" b="1" dirty="0" smtClean="0">
                    <a:solidFill>
                      <a:srgbClr val="01C3BB"/>
                    </a:solidFill>
                    <a:latin typeface="Arial" charset="0"/>
                    <a:ea typeface="Arial" charset="0"/>
                    <a:cs typeface="Arial" charset="0"/>
                  </a:rPr>
                  <a:t>35%</a:t>
                </a:r>
                <a:endParaRPr lang="en-US" sz="1200" b="1" dirty="0">
                  <a:solidFill>
                    <a:srgbClr val="01C3BB"/>
                  </a:solidFill>
                  <a:latin typeface="Arial" charset="0"/>
                  <a:ea typeface="Arial" charset="0"/>
                  <a:cs typeface="Arial" charset="0"/>
                </a:endParaRPr>
              </a:p>
            </p:txBody>
          </p:sp>
          <p:sp>
            <p:nvSpPr>
              <p:cNvPr id="552" name="Oval 551"/>
              <p:cNvSpPr/>
              <p:nvPr/>
            </p:nvSpPr>
            <p:spPr>
              <a:xfrm>
                <a:off x="6502248" y="1724490"/>
                <a:ext cx="544010" cy="544010"/>
              </a:xfrm>
              <a:prstGeom prst="ellipse">
                <a:avLst/>
              </a:prstGeom>
              <a:noFill/>
              <a:ln w="6350">
                <a:solidFill>
                  <a:srgbClr val="01C3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3" name="Group 552"/>
            <p:cNvGrpSpPr/>
            <p:nvPr/>
          </p:nvGrpSpPr>
          <p:grpSpPr>
            <a:xfrm>
              <a:off x="8578192" y="1700058"/>
              <a:ext cx="772456" cy="607843"/>
              <a:chOff x="6388025" y="1692574"/>
              <a:chExt cx="772456" cy="607843"/>
            </a:xfrm>
          </p:grpSpPr>
          <p:sp>
            <p:nvSpPr>
              <p:cNvPr id="554" name="Oval 553"/>
              <p:cNvSpPr/>
              <p:nvPr/>
            </p:nvSpPr>
            <p:spPr>
              <a:xfrm>
                <a:off x="6470332" y="1692574"/>
                <a:ext cx="607843" cy="60784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5" name="TextBox 554"/>
              <p:cNvSpPr txBox="1"/>
              <p:nvPr/>
            </p:nvSpPr>
            <p:spPr>
              <a:xfrm>
                <a:off x="6388025" y="1819524"/>
                <a:ext cx="772456" cy="353943"/>
              </a:xfrm>
              <a:prstGeom prst="rect">
                <a:avLst/>
              </a:prstGeom>
              <a:noFill/>
            </p:spPr>
            <p:txBody>
              <a:bodyPr wrap="square" rtlCol="0">
                <a:spAutoFit/>
              </a:bodyPr>
              <a:lstStyle/>
              <a:p>
                <a:pPr algn="ctr"/>
                <a:r>
                  <a:rPr lang="en-US" sz="500" dirty="0" smtClean="0">
                    <a:latin typeface="Arial" charset="0"/>
                    <a:ea typeface="Arial" charset="0"/>
                    <a:cs typeface="Arial" charset="0"/>
                  </a:rPr>
                  <a:t>SEGMENT 3</a:t>
                </a:r>
              </a:p>
              <a:p>
                <a:pPr algn="ctr"/>
                <a:r>
                  <a:rPr lang="en-US" sz="1200" b="1" dirty="0" smtClean="0">
                    <a:solidFill>
                      <a:srgbClr val="01C3BB"/>
                    </a:solidFill>
                    <a:latin typeface="Arial" charset="0"/>
                    <a:ea typeface="Arial" charset="0"/>
                    <a:cs typeface="Arial" charset="0"/>
                  </a:rPr>
                  <a:t>60%</a:t>
                </a:r>
                <a:endParaRPr lang="en-US" sz="1200" b="1" dirty="0">
                  <a:solidFill>
                    <a:srgbClr val="01C3BB"/>
                  </a:solidFill>
                  <a:latin typeface="Arial" charset="0"/>
                  <a:ea typeface="Arial" charset="0"/>
                  <a:cs typeface="Arial" charset="0"/>
                </a:endParaRPr>
              </a:p>
            </p:txBody>
          </p:sp>
          <p:sp>
            <p:nvSpPr>
              <p:cNvPr id="556" name="Oval 555"/>
              <p:cNvSpPr/>
              <p:nvPr/>
            </p:nvSpPr>
            <p:spPr>
              <a:xfrm>
                <a:off x="6502248" y="1724490"/>
                <a:ext cx="544010" cy="544010"/>
              </a:xfrm>
              <a:prstGeom prst="ellipse">
                <a:avLst/>
              </a:prstGeom>
              <a:noFill/>
              <a:ln w="6350">
                <a:solidFill>
                  <a:srgbClr val="01C3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7" name="Group 556"/>
            <p:cNvGrpSpPr/>
            <p:nvPr/>
          </p:nvGrpSpPr>
          <p:grpSpPr>
            <a:xfrm>
              <a:off x="8943742" y="2025453"/>
              <a:ext cx="772456" cy="607843"/>
              <a:chOff x="6388025" y="1692574"/>
              <a:chExt cx="772456" cy="607843"/>
            </a:xfrm>
          </p:grpSpPr>
          <p:sp>
            <p:nvSpPr>
              <p:cNvPr id="558" name="Oval 557"/>
              <p:cNvSpPr/>
              <p:nvPr/>
            </p:nvSpPr>
            <p:spPr>
              <a:xfrm>
                <a:off x="6470332" y="1692574"/>
                <a:ext cx="607843" cy="60784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9" name="TextBox 558"/>
              <p:cNvSpPr txBox="1"/>
              <p:nvPr/>
            </p:nvSpPr>
            <p:spPr>
              <a:xfrm>
                <a:off x="6388025" y="1819524"/>
                <a:ext cx="772456" cy="353943"/>
              </a:xfrm>
              <a:prstGeom prst="rect">
                <a:avLst/>
              </a:prstGeom>
              <a:noFill/>
            </p:spPr>
            <p:txBody>
              <a:bodyPr wrap="square" rtlCol="0">
                <a:spAutoFit/>
              </a:bodyPr>
              <a:lstStyle/>
              <a:p>
                <a:pPr algn="ctr"/>
                <a:r>
                  <a:rPr lang="en-US" sz="500" dirty="0" smtClean="0">
                    <a:latin typeface="Arial" charset="0"/>
                    <a:ea typeface="Arial" charset="0"/>
                    <a:cs typeface="Arial" charset="0"/>
                  </a:rPr>
                  <a:t>SEGMENT4</a:t>
                </a:r>
              </a:p>
              <a:p>
                <a:pPr algn="ctr"/>
                <a:r>
                  <a:rPr lang="en-US" sz="1200" b="1" dirty="0" smtClean="0">
                    <a:solidFill>
                      <a:srgbClr val="01C3BB"/>
                    </a:solidFill>
                    <a:latin typeface="Arial" charset="0"/>
                    <a:ea typeface="Arial" charset="0"/>
                    <a:cs typeface="Arial" charset="0"/>
                  </a:rPr>
                  <a:t>65%</a:t>
                </a:r>
                <a:endParaRPr lang="en-US" sz="1200" b="1" dirty="0">
                  <a:solidFill>
                    <a:srgbClr val="01C3BB"/>
                  </a:solidFill>
                  <a:latin typeface="Arial" charset="0"/>
                  <a:ea typeface="Arial" charset="0"/>
                  <a:cs typeface="Arial" charset="0"/>
                </a:endParaRPr>
              </a:p>
            </p:txBody>
          </p:sp>
          <p:sp>
            <p:nvSpPr>
              <p:cNvPr id="560" name="Oval 559"/>
              <p:cNvSpPr/>
              <p:nvPr/>
            </p:nvSpPr>
            <p:spPr>
              <a:xfrm>
                <a:off x="6502248" y="1724490"/>
                <a:ext cx="544010" cy="544010"/>
              </a:xfrm>
              <a:prstGeom prst="ellipse">
                <a:avLst/>
              </a:prstGeom>
              <a:noFill/>
              <a:ln w="6350">
                <a:solidFill>
                  <a:srgbClr val="01C3B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26" name="Group 625"/>
          <p:cNvGrpSpPr/>
          <p:nvPr/>
        </p:nvGrpSpPr>
        <p:grpSpPr>
          <a:xfrm>
            <a:off x="4572542" y="3911253"/>
            <a:ext cx="7315200" cy="578029"/>
            <a:chOff x="4572542" y="4025554"/>
            <a:chExt cx="7315200" cy="578029"/>
          </a:xfrm>
        </p:grpSpPr>
        <p:sp>
          <p:nvSpPr>
            <p:cNvPr id="299" name="Rounded Rectangle 298"/>
            <p:cNvSpPr/>
            <p:nvPr/>
          </p:nvSpPr>
          <p:spPr>
            <a:xfrm>
              <a:off x="4572542" y="4053103"/>
              <a:ext cx="7315200" cy="328547"/>
            </a:xfrm>
            <a:prstGeom prst="roundRect">
              <a:avLst>
                <a:gd name="adj" fmla="val 50000"/>
              </a:avLst>
            </a:prstGeom>
            <a:solidFill>
              <a:schemeClr val="bg1">
                <a:lumMod val="95000"/>
                <a:alpha val="88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4650105" y="4144330"/>
              <a:ext cx="7163212" cy="133167"/>
              <a:chOff x="4647761" y="3275283"/>
              <a:chExt cx="7163212" cy="307434"/>
            </a:xfrm>
          </p:grpSpPr>
          <p:cxnSp>
            <p:nvCxnSpPr>
              <p:cNvPr id="302" name="Straight Connector 301"/>
              <p:cNvCxnSpPr/>
              <p:nvPr/>
            </p:nvCxnSpPr>
            <p:spPr>
              <a:xfrm>
                <a:off x="494013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486704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479394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472085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464776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530560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523251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515941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508632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501323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567107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559798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552488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545179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537870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603654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596345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589035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581726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574417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640201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632892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625582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618273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610964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676748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669439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662129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654820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647511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713295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705986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698676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691367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684058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749842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742533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735223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727914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720605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786389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779080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771770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764461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757152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822936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815627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808317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801008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793699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859483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852174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844864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837555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830246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896030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888721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881411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874102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866793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932577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925268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917958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910649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903340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969124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961815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954505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947196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939887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1005671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998362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991052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983743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976434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1042218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1034909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1027599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a:off x="1020290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1012981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1078765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a:off x="1071456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1064146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1056837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1049528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1115312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1108003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1100693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1093384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1086075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11518597" y="3275283"/>
                <a:ext cx="0" cy="307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144550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1137240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1129931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1122622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1810973"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11737879"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11664785"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11591691" y="3352142"/>
                <a:ext cx="0" cy="15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1" name="Group 570"/>
            <p:cNvGrpSpPr/>
            <p:nvPr/>
          </p:nvGrpSpPr>
          <p:grpSpPr>
            <a:xfrm>
              <a:off x="5128167" y="4418917"/>
              <a:ext cx="6209598" cy="184666"/>
              <a:chOff x="5128167" y="1271678"/>
              <a:chExt cx="6209598" cy="184666"/>
            </a:xfrm>
          </p:grpSpPr>
          <p:sp>
            <p:nvSpPr>
              <p:cNvPr id="572" name="TextBox 571"/>
              <p:cNvSpPr txBox="1"/>
              <p:nvPr/>
            </p:nvSpPr>
            <p:spPr>
              <a:xfrm>
                <a:off x="5128167"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10%</a:t>
                </a:r>
                <a:endParaRPr lang="en-US" sz="600" dirty="0">
                  <a:latin typeface="Arial" charset="0"/>
                  <a:ea typeface="Arial" charset="0"/>
                  <a:cs typeface="Arial" charset="0"/>
                </a:endParaRPr>
              </a:p>
            </p:txBody>
          </p:sp>
          <p:sp>
            <p:nvSpPr>
              <p:cNvPr id="573" name="TextBox 572"/>
              <p:cNvSpPr txBox="1"/>
              <p:nvPr/>
            </p:nvSpPr>
            <p:spPr>
              <a:xfrm>
                <a:off x="5859296"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20%</a:t>
                </a:r>
                <a:endParaRPr lang="en-US" sz="600" dirty="0">
                  <a:latin typeface="Arial" charset="0"/>
                  <a:ea typeface="Arial" charset="0"/>
                  <a:cs typeface="Arial" charset="0"/>
                </a:endParaRPr>
              </a:p>
            </p:txBody>
          </p:sp>
          <p:sp>
            <p:nvSpPr>
              <p:cNvPr id="574" name="TextBox 573"/>
              <p:cNvSpPr txBox="1"/>
              <p:nvPr/>
            </p:nvSpPr>
            <p:spPr>
              <a:xfrm>
                <a:off x="6589851"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30%</a:t>
                </a:r>
                <a:endParaRPr lang="en-US" sz="600" dirty="0">
                  <a:latin typeface="Arial" charset="0"/>
                  <a:ea typeface="Arial" charset="0"/>
                  <a:cs typeface="Arial" charset="0"/>
                </a:endParaRPr>
              </a:p>
            </p:txBody>
          </p:sp>
          <p:sp>
            <p:nvSpPr>
              <p:cNvPr id="575" name="TextBox 574"/>
              <p:cNvSpPr txBox="1"/>
              <p:nvPr/>
            </p:nvSpPr>
            <p:spPr>
              <a:xfrm>
                <a:off x="7318821"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40%</a:t>
                </a:r>
                <a:endParaRPr lang="en-US" sz="600" dirty="0">
                  <a:latin typeface="Arial" charset="0"/>
                  <a:ea typeface="Arial" charset="0"/>
                  <a:cs typeface="Arial" charset="0"/>
                </a:endParaRPr>
              </a:p>
            </p:txBody>
          </p:sp>
          <p:sp>
            <p:nvSpPr>
              <p:cNvPr id="576" name="TextBox 575"/>
              <p:cNvSpPr txBox="1"/>
              <p:nvPr/>
            </p:nvSpPr>
            <p:spPr>
              <a:xfrm>
                <a:off x="8050455"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50%</a:t>
                </a:r>
                <a:endParaRPr lang="en-US" sz="600" dirty="0">
                  <a:latin typeface="Arial" charset="0"/>
                  <a:ea typeface="Arial" charset="0"/>
                  <a:cs typeface="Arial" charset="0"/>
                </a:endParaRPr>
              </a:p>
            </p:txBody>
          </p:sp>
          <p:sp>
            <p:nvSpPr>
              <p:cNvPr id="577" name="TextBox 576"/>
              <p:cNvSpPr txBox="1"/>
              <p:nvPr/>
            </p:nvSpPr>
            <p:spPr>
              <a:xfrm>
                <a:off x="8778437"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60%</a:t>
                </a:r>
                <a:endParaRPr lang="en-US" sz="600" dirty="0">
                  <a:latin typeface="Arial" charset="0"/>
                  <a:ea typeface="Arial" charset="0"/>
                  <a:cs typeface="Arial" charset="0"/>
                </a:endParaRPr>
              </a:p>
            </p:txBody>
          </p:sp>
          <p:sp>
            <p:nvSpPr>
              <p:cNvPr id="578" name="TextBox 577"/>
              <p:cNvSpPr txBox="1"/>
              <p:nvPr/>
            </p:nvSpPr>
            <p:spPr>
              <a:xfrm>
                <a:off x="9511323"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70%</a:t>
                </a:r>
                <a:endParaRPr lang="en-US" sz="600" dirty="0">
                  <a:latin typeface="Arial" charset="0"/>
                  <a:ea typeface="Arial" charset="0"/>
                  <a:cs typeface="Arial" charset="0"/>
                </a:endParaRPr>
              </a:p>
            </p:txBody>
          </p:sp>
          <p:sp>
            <p:nvSpPr>
              <p:cNvPr id="579" name="TextBox 578"/>
              <p:cNvSpPr txBox="1"/>
              <p:nvPr/>
            </p:nvSpPr>
            <p:spPr>
              <a:xfrm>
                <a:off x="10238053"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80%</a:t>
                </a:r>
                <a:endParaRPr lang="en-US" sz="600" dirty="0">
                  <a:latin typeface="Arial" charset="0"/>
                  <a:ea typeface="Arial" charset="0"/>
                  <a:cs typeface="Arial" charset="0"/>
                </a:endParaRPr>
              </a:p>
            </p:txBody>
          </p:sp>
          <p:sp>
            <p:nvSpPr>
              <p:cNvPr id="580" name="TextBox 579"/>
              <p:cNvSpPr txBox="1"/>
              <p:nvPr/>
            </p:nvSpPr>
            <p:spPr>
              <a:xfrm>
                <a:off x="10972296" y="1271678"/>
                <a:ext cx="365469" cy="184666"/>
              </a:xfrm>
              <a:prstGeom prst="rect">
                <a:avLst/>
              </a:prstGeom>
              <a:noFill/>
            </p:spPr>
            <p:txBody>
              <a:bodyPr wrap="square" rtlCol="0">
                <a:spAutoFit/>
              </a:bodyPr>
              <a:lstStyle/>
              <a:p>
                <a:pPr algn="ctr"/>
                <a:r>
                  <a:rPr lang="en-US" sz="600" dirty="0" smtClean="0">
                    <a:latin typeface="Arial" charset="0"/>
                    <a:ea typeface="Arial" charset="0"/>
                    <a:cs typeface="Arial" charset="0"/>
                  </a:rPr>
                  <a:t>90%</a:t>
                </a:r>
                <a:endParaRPr lang="en-US" sz="600" dirty="0">
                  <a:latin typeface="Arial" charset="0"/>
                  <a:ea typeface="Arial" charset="0"/>
                  <a:cs typeface="Arial" charset="0"/>
                </a:endParaRPr>
              </a:p>
            </p:txBody>
          </p:sp>
        </p:grpSp>
        <p:sp>
          <p:nvSpPr>
            <p:cNvPr id="570" name="Rounded Rectangle 569"/>
            <p:cNvSpPr/>
            <p:nvPr/>
          </p:nvSpPr>
          <p:spPr>
            <a:xfrm>
              <a:off x="7467343" y="4053640"/>
              <a:ext cx="2210704" cy="328547"/>
            </a:xfrm>
            <a:prstGeom prst="roundRect">
              <a:avLst>
                <a:gd name="adj" fmla="val 0"/>
              </a:avLst>
            </a:prstGeom>
            <a:solidFill>
              <a:srgbClr val="01C3B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TextBox 581"/>
            <p:cNvSpPr txBox="1"/>
            <p:nvPr/>
          </p:nvSpPr>
          <p:spPr>
            <a:xfrm>
              <a:off x="7473654" y="4051840"/>
              <a:ext cx="2200187" cy="353943"/>
            </a:xfrm>
            <a:prstGeom prst="rect">
              <a:avLst/>
            </a:prstGeom>
            <a:noFill/>
          </p:spPr>
          <p:txBody>
            <a:bodyPr wrap="square" rtlCol="0">
              <a:spAutoFit/>
            </a:bodyPr>
            <a:lstStyle/>
            <a:p>
              <a:pPr algn="ctr"/>
              <a:r>
                <a:rPr lang="en-US" sz="1100" b="1" dirty="0" smtClean="0">
                  <a:latin typeface="Arial" charset="0"/>
                  <a:ea typeface="Arial" charset="0"/>
                  <a:cs typeface="Arial" charset="0"/>
                </a:rPr>
                <a:t>GLOBAL AVERAGE</a:t>
              </a:r>
            </a:p>
            <a:p>
              <a:pPr algn="ctr"/>
              <a:r>
                <a:rPr lang="en-US" sz="600" dirty="0" smtClean="0">
                  <a:latin typeface="Arial" charset="0"/>
                  <a:ea typeface="Arial" charset="0"/>
                  <a:cs typeface="Arial" charset="0"/>
                </a:rPr>
                <a:t>(BRAND REP FOR ALL 10 MARKETS)</a:t>
              </a:r>
              <a:endParaRPr lang="en-US" sz="600" dirty="0">
                <a:latin typeface="Arial" charset="0"/>
                <a:ea typeface="Arial" charset="0"/>
                <a:cs typeface="Arial" charset="0"/>
              </a:endParaRPr>
            </a:p>
          </p:txBody>
        </p:sp>
        <p:grpSp>
          <p:nvGrpSpPr>
            <p:cNvPr id="586" name="Group 585"/>
            <p:cNvGrpSpPr/>
            <p:nvPr/>
          </p:nvGrpSpPr>
          <p:grpSpPr>
            <a:xfrm>
              <a:off x="7413040" y="4025554"/>
              <a:ext cx="2308328" cy="400857"/>
              <a:chOff x="5963453" y="2973536"/>
              <a:chExt cx="2308328" cy="723391"/>
            </a:xfrm>
          </p:grpSpPr>
          <p:sp>
            <p:nvSpPr>
              <p:cNvPr id="587" name="Rectangle 586"/>
              <p:cNvSpPr/>
              <p:nvPr/>
            </p:nvSpPr>
            <p:spPr>
              <a:xfrm>
                <a:off x="8187914" y="2979881"/>
                <a:ext cx="83867" cy="7170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8" name="Rectangle 587"/>
              <p:cNvSpPr/>
              <p:nvPr/>
            </p:nvSpPr>
            <p:spPr>
              <a:xfrm>
                <a:off x="5963453" y="2973536"/>
                <a:ext cx="87018" cy="7233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20" name="TextBox 619"/>
          <p:cNvSpPr txBox="1"/>
          <p:nvPr/>
        </p:nvSpPr>
        <p:spPr>
          <a:xfrm>
            <a:off x="9363877" y="6010704"/>
            <a:ext cx="2200187" cy="261610"/>
          </a:xfrm>
          <a:prstGeom prst="rect">
            <a:avLst/>
          </a:prstGeom>
          <a:noFill/>
        </p:spPr>
        <p:txBody>
          <a:bodyPr wrap="square" rtlCol="0">
            <a:spAutoFit/>
          </a:bodyPr>
          <a:lstStyle/>
          <a:p>
            <a:pPr algn="ctr"/>
            <a:r>
              <a:rPr lang="en-US" sz="1050" dirty="0" smtClean="0">
                <a:solidFill>
                  <a:srgbClr val="01C3BB"/>
                </a:solidFill>
                <a:latin typeface="Arial" charset="0"/>
                <a:ea typeface="Arial" charset="0"/>
                <a:cs typeface="Arial" charset="0"/>
              </a:rPr>
              <a:t>QUALITY</a:t>
            </a:r>
            <a:endParaRPr lang="en-US" sz="500" dirty="0">
              <a:solidFill>
                <a:srgbClr val="01C3BB"/>
              </a:solidFill>
              <a:latin typeface="Arial" charset="0"/>
              <a:ea typeface="Arial" charset="0"/>
              <a:cs typeface="Arial" charset="0"/>
            </a:endParaRPr>
          </a:p>
        </p:txBody>
      </p:sp>
      <p:sp>
        <p:nvSpPr>
          <p:cNvPr id="627" name="TextBox 626"/>
          <p:cNvSpPr txBox="1"/>
          <p:nvPr/>
        </p:nvSpPr>
        <p:spPr>
          <a:xfrm>
            <a:off x="8989576" y="5104555"/>
            <a:ext cx="2200187" cy="430887"/>
          </a:xfrm>
          <a:prstGeom prst="rect">
            <a:avLst/>
          </a:prstGeom>
          <a:noFill/>
        </p:spPr>
        <p:txBody>
          <a:bodyPr wrap="square" rtlCol="0">
            <a:spAutoFit/>
          </a:bodyPr>
          <a:lstStyle/>
          <a:p>
            <a:pPr algn="r"/>
            <a:r>
              <a:rPr lang="en-US" sz="1100" b="1" dirty="0" smtClean="0">
                <a:latin typeface="Arial" charset="0"/>
                <a:ea typeface="Arial" charset="0"/>
                <a:cs typeface="Arial" charset="0"/>
              </a:rPr>
              <a:t>WHICH FACTORS MATTER MOST TO OUR CUSTOMERS?</a:t>
            </a:r>
            <a:endParaRPr lang="en-US" sz="600" dirty="0">
              <a:latin typeface="Arial" charset="0"/>
              <a:ea typeface="Arial" charset="0"/>
              <a:cs typeface="Arial" charset="0"/>
            </a:endParaRPr>
          </a:p>
        </p:txBody>
      </p:sp>
      <p:sp>
        <p:nvSpPr>
          <p:cNvPr id="631" name="TextBox 630"/>
          <p:cNvSpPr txBox="1"/>
          <p:nvPr/>
        </p:nvSpPr>
        <p:spPr>
          <a:xfrm>
            <a:off x="9881793" y="3526100"/>
            <a:ext cx="2064857" cy="369332"/>
          </a:xfrm>
          <a:prstGeom prst="rect">
            <a:avLst/>
          </a:prstGeom>
          <a:noFill/>
        </p:spPr>
        <p:txBody>
          <a:bodyPr wrap="square" rtlCol="0">
            <a:spAutoFit/>
          </a:bodyPr>
          <a:lstStyle/>
          <a:p>
            <a:pPr algn="r"/>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slide main slider to range and update stacked bar chart in Excel</a:t>
            </a:r>
          </a:p>
        </p:txBody>
      </p:sp>
      <p:sp>
        <p:nvSpPr>
          <p:cNvPr id="632" name="TextBox 631"/>
          <p:cNvSpPr txBox="1"/>
          <p:nvPr/>
        </p:nvSpPr>
        <p:spPr>
          <a:xfrm>
            <a:off x="9910529" y="6344966"/>
            <a:ext cx="2064857" cy="230832"/>
          </a:xfrm>
          <a:prstGeom prst="rect">
            <a:avLst/>
          </a:prstGeom>
          <a:noFill/>
        </p:spPr>
        <p:txBody>
          <a:bodyPr wrap="square" rtlCol="0">
            <a:spAutoFit/>
          </a:bodyPr>
          <a:lstStyle/>
          <a:p>
            <a:pPr algn="r"/>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update </a:t>
            </a:r>
            <a:r>
              <a:rPr lang="en-US" sz="900" b="1" dirty="0" smtClean="0">
                <a:latin typeface="Franklin Gothic Book" charset="0"/>
                <a:ea typeface="Franklin Gothic Book" charset="0"/>
                <a:cs typeface="Franklin Gothic Book" charset="0"/>
              </a:rPr>
              <a:t>values in </a:t>
            </a:r>
            <a:r>
              <a:rPr lang="en-US" sz="900" b="1" dirty="0" smtClean="0">
                <a:latin typeface="Franklin Gothic Book" charset="0"/>
                <a:ea typeface="Franklin Gothic Book" charset="0"/>
                <a:cs typeface="Franklin Gothic Book" charset="0"/>
              </a:rPr>
              <a:t>Excel</a:t>
            </a:r>
          </a:p>
        </p:txBody>
      </p:sp>
      <p:sp>
        <p:nvSpPr>
          <p:cNvPr id="633" name="TextBox 632"/>
          <p:cNvSpPr txBox="1"/>
          <p:nvPr/>
        </p:nvSpPr>
        <p:spPr>
          <a:xfrm>
            <a:off x="9429171" y="1946917"/>
            <a:ext cx="2557377" cy="507831"/>
          </a:xfrm>
          <a:prstGeom prst="rect">
            <a:avLst/>
          </a:prstGeom>
          <a:noFill/>
        </p:spPr>
        <p:txBody>
          <a:bodyPr wrap="square" rtlCol="0">
            <a:spAutoFit/>
          </a:bodyPr>
          <a:lstStyle/>
          <a:p>
            <a:pPr algn="r"/>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just move the circle to the appropriate spot or use the Excel chart from the bottom visual and center larger circles over relevant dot  </a:t>
            </a:r>
          </a:p>
        </p:txBody>
      </p:sp>
      <p:sp>
        <p:nvSpPr>
          <p:cNvPr id="634" name="TextBox 633"/>
          <p:cNvSpPr txBox="1"/>
          <p:nvPr/>
        </p:nvSpPr>
        <p:spPr>
          <a:xfrm>
            <a:off x="4172970" y="6010704"/>
            <a:ext cx="2200187" cy="261610"/>
          </a:xfrm>
          <a:prstGeom prst="rect">
            <a:avLst/>
          </a:prstGeom>
          <a:noFill/>
        </p:spPr>
        <p:txBody>
          <a:bodyPr wrap="square" rtlCol="0">
            <a:spAutoFit/>
          </a:bodyPr>
          <a:lstStyle/>
          <a:p>
            <a:pPr algn="ctr"/>
            <a:r>
              <a:rPr lang="en-US" sz="1050" dirty="0" smtClean="0">
                <a:solidFill>
                  <a:srgbClr val="01C3BB"/>
                </a:solidFill>
                <a:latin typeface="Arial" charset="0"/>
                <a:ea typeface="Arial" charset="0"/>
                <a:cs typeface="Arial" charset="0"/>
              </a:rPr>
              <a:t>REWARDS</a:t>
            </a:r>
            <a:endParaRPr lang="en-US" sz="500" dirty="0">
              <a:solidFill>
                <a:srgbClr val="01C3BB"/>
              </a:solidFill>
              <a:latin typeface="Arial" charset="0"/>
              <a:ea typeface="Arial" charset="0"/>
              <a:cs typeface="Arial" charset="0"/>
            </a:endParaRPr>
          </a:p>
        </p:txBody>
      </p:sp>
      <p:sp>
        <p:nvSpPr>
          <p:cNvPr id="635" name="TextBox 634"/>
          <p:cNvSpPr txBox="1"/>
          <p:nvPr/>
        </p:nvSpPr>
        <p:spPr>
          <a:xfrm>
            <a:off x="5216115" y="6010704"/>
            <a:ext cx="2200187" cy="261610"/>
          </a:xfrm>
          <a:prstGeom prst="rect">
            <a:avLst/>
          </a:prstGeom>
          <a:noFill/>
        </p:spPr>
        <p:txBody>
          <a:bodyPr wrap="square" rtlCol="0">
            <a:spAutoFit/>
          </a:bodyPr>
          <a:lstStyle/>
          <a:p>
            <a:pPr algn="ctr"/>
            <a:r>
              <a:rPr lang="en-US" sz="1050" dirty="0" smtClean="0">
                <a:solidFill>
                  <a:srgbClr val="01C3BB"/>
                </a:solidFill>
                <a:latin typeface="Arial" charset="0"/>
                <a:ea typeface="Arial" charset="0"/>
                <a:cs typeface="Arial" charset="0"/>
              </a:rPr>
              <a:t>REVIEWS</a:t>
            </a:r>
            <a:endParaRPr lang="en-US" sz="500" dirty="0">
              <a:solidFill>
                <a:srgbClr val="01C3BB"/>
              </a:solidFill>
              <a:latin typeface="Arial" charset="0"/>
              <a:ea typeface="Arial" charset="0"/>
              <a:cs typeface="Arial" charset="0"/>
            </a:endParaRPr>
          </a:p>
        </p:txBody>
      </p:sp>
      <p:sp>
        <p:nvSpPr>
          <p:cNvPr id="636" name="TextBox 635"/>
          <p:cNvSpPr txBox="1"/>
          <p:nvPr/>
        </p:nvSpPr>
        <p:spPr>
          <a:xfrm>
            <a:off x="5963453" y="5456115"/>
            <a:ext cx="2200187" cy="261610"/>
          </a:xfrm>
          <a:prstGeom prst="rect">
            <a:avLst/>
          </a:prstGeom>
          <a:noFill/>
        </p:spPr>
        <p:txBody>
          <a:bodyPr wrap="square" rtlCol="0">
            <a:spAutoFit/>
          </a:bodyPr>
          <a:lstStyle/>
          <a:p>
            <a:pPr algn="ctr"/>
            <a:r>
              <a:rPr lang="en-US" sz="1050" dirty="0" smtClean="0">
                <a:solidFill>
                  <a:srgbClr val="01C3BB"/>
                </a:solidFill>
                <a:latin typeface="Arial" charset="0"/>
                <a:ea typeface="Arial" charset="0"/>
                <a:cs typeface="Arial" charset="0"/>
              </a:rPr>
              <a:t>BRAND</a:t>
            </a:r>
            <a:endParaRPr lang="en-US" sz="500" dirty="0">
              <a:solidFill>
                <a:srgbClr val="01C3BB"/>
              </a:solidFill>
              <a:latin typeface="Arial" charset="0"/>
              <a:ea typeface="Arial" charset="0"/>
              <a:cs typeface="Arial" charset="0"/>
            </a:endParaRPr>
          </a:p>
        </p:txBody>
      </p:sp>
      <p:sp>
        <p:nvSpPr>
          <p:cNvPr id="637" name="TextBox 636"/>
          <p:cNvSpPr txBox="1"/>
          <p:nvPr/>
        </p:nvSpPr>
        <p:spPr>
          <a:xfrm>
            <a:off x="7323155" y="6010704"/>
            <a:ext cx="2200187" cy="261610"/>
          </a:xfrm>
          <a:prstGeom prst="rect">
            <a:avLst/>
          </a:prstGeom>
          <a:noFill/>
        </p:spPr>
        <p:txBody>
          <a:bodyPr wrap="square" rtlCol="0">
            <a:spAutoFit/>
          </a:bodyPr>
          <a:lstStyle/>
          <a:p>
            <a:pPr algn="ctr"/>
            <a:r>
              <a:rPr lang="en-US" sz="1050" dirty="0" smtClean="0">
                <a:solidFill>
                  <a:srgbClr val="01C3BB"/>
                </a:solidFill>
                <a:latin typeface="Arial" charset="0"/>
                <a:ea typeface="Arial" charset="0"/>
                <a:cs typeface="Arial" charset="0"/>
              </a:rPr>
              <a:t>STYLE</a:t>
            </a:r>
            <a:endParaRPr lang="en-US" sz="500" dirty="0">
              <a:solidFill>
                <a:srgbClr val="01C3BB"/>
              </a:solidFill>
              <a:latin typeface="Arial" charset="0"/>
              <a:ea typeface="Arial" charset="0"/>
              <a:cs typeface="Arial" charset="0"/>
            </a:endParaRPr>
          </a:p>
        </p:txBody>
      </p:sp>
      <p:pic>
        <p:nvPicPr>
          <p:cNvPr id="407" name="Picture 4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1613127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nip Same Side Corner Rectangle 316"/>
          <p:cNvSpPr/>
          <p:nvPr/>
        </p:nvSpPr>
        <p:spPr>
          <a:xfrm rot="5400000">
            <a:off x="4539011" y="-135724"/>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Snip Same Side Corner Rectangle 318"/>
          <p:cNvSpPr/>
          <p:nvPr/>
        </p:nvSpPr>
        <p:spPr>
          <a:xfrm rot="5400000">
            <a:off x="4539011" y="2961005"/>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TextBox 317"/>
          <p:cNvSpPr txBox="1"/>
          <p:nvPr/>
        </p:nvSpPr>
        <p:spPr>
          <a:xfrm>
            <a:off x="4061612" y="326165"/>
            <a:ext cx="1008691" cy="277548"/>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BUTTONS</a:t>
            </a:r>
          </a:p>
        </p:txBody>
      </p:sp>
      <p:sp>
        <p:nvSpPr>
          <p:cNvPr id="320" name="TextBox 319"/>
          <p:cNvSpPr txBox="1"/>
          <p:nvPr/>
        </p:nvSpPr>
        <p:spPr>
          <a:xfrm>
            <a:off x="4061612" y="3422894"/>
            <a:ext cx="1008691" cy="277548"/>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SWITCHES</a:t>
            </a:r>
          </a:p>
        </p:txBody>
      </p:sp>
      <p:grpSp>
        <p:nvGrpSpPr>
          <p:cNvPr id="304" name="Group 303"/>
          <p:cNvGrpSpPr/>
          <p:nvPr/>
        </p:nvGrpSpPr>
        <p:grpSpPr>
          <a:xfrm>
            <a:off x="5299565" y="4944437"/>
            <a:ext cx="2001692" cy="405113"/>
            <a:chOff x="7211323" y="7241413"/>
            <a:chExt cx="2001692" cy="405113"/>
          </a:xfrm>
        </p:grpSpPr>
        <p:sp>
          <p:nvSpPr>
            <p:cNvPr id="305" name="Rounded Rectangle 304"/>
            <p:cNvSpPr/>
            <p:nvPr/>
          </p:nvSpPr>
          <p:spPr>
            <a:xfrm>
              <a:off x="7211323" y="7241413"/>
              <a:ext cx="2001692" cy="405113"/>
            </a:xfrm>
            <a:prstGeom prst="roundRect">
              <a:avLst>
                <a:gd name="adj" fmla="val 50000"/>
              </a:avLst>
            </a:prstGeom>
            <a:gradFill flip="none" rotWithShape="1">
              <a:gsLst>
                <a:gs pos="4000">
                  <a:schemeClr val="bg2">
                    <a:shade val="30000"/>
                    <a:satMod val="115000"/>
                  </a:schemeClr>
                </a:gs>
                <a:gs pos="67000">
                  <a:srgbClr val="DDDCDC"/>
                </a:gs>
                <a:gs pos="38000">
                  <a:schemeClr val="bg2">
                    <a:shade val="67500"/>
                    <a:satMod val="115000"/>
                  </a:schemeClr>
                </a:gs>
                <a:gs pos="50000">
                  <a:schemeClr val="bg2">
                    <a:shade val="100000"/>
                    <a:satMod val="11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ounded Rectangle 305"/>
            <p:cNvSpPr/>
            <p:nvPr/>
          </p:nvSpPr>
          <p:spPr>
            <a:xfrm>
              <a:off x="7330066" y="7348052"/>
              <a:ext cx="1771732" cy="16872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8" name="Group 307"/>
          <p:cNvGrpSpPr/>
          <p:nvPr/>
        </p:nvGrpSpPr>
        <p:grpSpPr>
          <a:xfrm>
            <a:off x="5286018" y="5740417"/>
            <a:ext cx="2001692" cy="405113"/>
            <a:chOff x="7211323" y="7241413"/>
            <a:chExt cx="2001692" cy="405113"/>
          </a:xfrm>
        </p:grpSpPr>
        <p:sp>
          <p:nvSpPr>
            <p:cNvPr id="309" name="Rounded Rectangle 308"/>
            <p:cNvSpPr/>
            <p:nvPr/>
          </p:nvSpPr>
          <p:spPr>
            <a:xfrm>
              <a:off x="7211323" y="7241413"/>
              <a:ext cx="2001692" cy="405113"/>
            </a:xfrm>
            <a:prstGeom prst="roundRect">
              <a:avLst>
                <a:gd name="adj" fmla="val 50000"/>
              </a:avLst>
            </a:prstGeom>
            <a:gradFill flip="none" rotWithShape="1">
              <a:gsLst>
                <a:gs pos="4000">
                  <a:schemeClr val="bg2">
                    <a:shade val="30000"/>
                    <a:satMod val="115000"/>
                  </a:schemeClr>
                </a:gs>
                <a:gs pos="67000">
                  <a:srgbClr val="DDDCDC"/>
                </a:gs>
                <a:gs pos="38000">
                  <a:schemeClr val="bg2">
                    <a:shade val="67500"/>
                    <a:satMod val="115000"/>
                  </a:schemeClr>
                </a:gs>
                <a:gs pos="50000">
                  <a:schemeClr val="bg2">
                    <a:shade val="100000"/>
                    <a:satMod val="11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ounded Rectangle 309"/>
            <p:cNvSpPr/>
            <p:nvPr/>
          </p:nvSpPr>
          <p:spPr>
            <a:xfrm>
              <a:off x="7330066" y="7348052"/>
              <a:ext cx="1771732" cy="16872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1" name="TextBox 260"/>
          <p:cNvSpPr txBox="1"/>
          <p:nvPr/>
        </p:nvSpPr>
        <p:spPr>
          <a:xfrm>
            <a:off x="8435237" y="4268065"/>
            <a:ext cx="1126165" cy="246221"/>
          </a:xfrm>
          <a:prstGeom prst="rect">
            <a:avLst/>
          </a:prstGeom>
          <a:noFill/>
        </p:spPr>
        <p:txBody>
          <a:bodyPr wrap="square" rtlCol="0">
            <a:spAutoFit/>
          </a:bodyPr>
          <a:lstStyle/>
          <a:p>
            <a:r>
              <a:rPr lang="en-US" sz="1000" b="1" dirty="0" smtClean="0">
                <a:latin typeface="Arial" charset="0"/>
                <a:ea typeface="Arial" charset="0"/>
                <a:cs typeface="Arial" charset="0"/>
              </a:rPr>
              <a:t>Brand A</a:t>
            </a:r>
            <a:endParaRPr lang="en-US" sz="1000" b="1" dirty="0">
              <a:latin typeface="Arial" charset="0"/>
              <a:ea typeface="Arial" charset="0"/>
              <a:cs typeface="Arial" charset="0"/>
            </a:endParaRPr>
          </a:p>
        </p:txBody>
      </p:sp>
      <p:sp>
        <p:nvSpPr>
          <p:cNvPr id="262" name="TextBox 261"/>
          <p:cNvSpPr txBox="1"/>
          <p:nvPr/>
        </p:nvSpPr>
        <p:spPr>
          <a:xfrm>
            <a:off x="8435237" y="4844909"/>
            <a:ext cx="1126165" cy="246221"/>
          </a:xfrm>
          <a:prstGeom prst="rect">
            <a:avLst/>
          </a:prstGeom>
          <a:noFill/>
        </p:spPr>
        <p:txBody>
          <a:bodyPr wrap="square" rtlCol="0">
            <a:spAutoFit/>
          </a:bodyPr>
          <a:lstStyle/>
          <a:p>
            <a:r>
              <a:rPr lang="en-US" sz="1000" b="1" dirty="0" smtClean="0">
                <a:latin typeface="Arial" charset="0"/>
                <a:ea typeface="Arial" charset="0"/>
                <a:cs typeface="Arial" charset="0"/>
              </a:rPr>
              <a:t>Brand B</a:t>
            </a:r>
            <a:endParaRPr lang="en-US" sz="1000" b="1" dirty="0">
              <a:latin typeface="Arial" charset="0"/>
              <a:ea typeface="Arial" charset="0"/>
              <a:cs typeface="Arial" charset="0"/>
            </a:endParaRPr>
          </a:p>
        </p:txBody>
      </p:sp>
      <p:sp>
        <p:nvSpPr>
          <p:cNvPr id="263" name="TextBox 262"/>
          <p:cNvSpPr txBox="1"/>
          <p:nvPr/>
        </p:nvSpPr>
        <p:spPr>
          <a:xfrm>
            <a:off x="8435237" y="5421122"/>
            <a:ext cx="1126165" cy="246221"/>
          </a:xfrm>
          <a:prstGeom prst="rect">
            <a:avLst/>
          </a:prstGeom>
          <a:noFill/>
        </p:spPr>
        <p:txBody>
          <a:bodyPr wrap="square" rtlCol="0">
            <a:spAutoFit/>
          </a:bodyPr>
          <a:lstStyle/>
          <a:p>
            <a:r>
              <a:rPr lang="en-US" sz="1000" b="1" dirty="0" smtClean="0">
                <a:latin typeface="Arial" charset="0"/>
                <a:ea typeface="Arial" charset="0"/>
                <a:cs typeface="Arial" charset="0"/>
              </a:rPr>
              <a:t>Brand C</a:t>
            </a:r>
            <a:endParaRPr lang="en-US" sz="1000" b="1" dirty="0">
              <a:latin typeface="Arial" charset="0"/>
              <a:ea typeface="Arial" charset="0"/>
              <a:cs typeface="Arial" charset="0"/>
            </a:endParaRPr>
          </a:p>
        </p:txBody>
      </p:sp>
      <p:sp>
        <p:nvSpPr>
          <p:cNvPr id="264" name="TextBox 263"/>
          <p:cNvSpPr txBox="1"/>
          <p:nvPr/>
        </p:nvSpPr>
        <p:spPr>
          <a:xfrm>
            <a:off x="8435237" y="6036103"/>
            <a:ext cx="1126165" cy="246221"/>
          </a:xfrm>
          <a:prstGeom prst="rect">
            <a:avLst/>
          </a:prstGeom>
          <a:noFill/>
        </p:spPr>
        <p:txBody>
          <a:bodyPr wrap="square" rtlCol="0">
            <a:spAutoFit/>
          </a:bodyPr>
          <a:lstStyle/>
          <a:p>
            <a:r>
              <a:rPr lang="en-US" sz="1000" b="1" dirty="0" smtClean="0">
                <a:latin typeface="Arial" charset="0"/>
                <a:ea typeface="Arial" charset="0"/>
                <a:cs typeface="Arial" charset="0"/>
              </a:rPr>
              <a:t>Brand D</a:t>
            </a:r>
            <a:endParaRPr lang="en-US" sz="1000" b="1" dirty="0">
              <a:latin typeface="Arial" charset="0"/>
              <a:ea typeface="Arial" charset="0"/>
              <a:cs typeface="Arial" charset="0"/>
            </a:endParaRPr>
          </a:p>
        </p:txBody>
      </p:sp>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320171" y="2010707"/>
            <a:ext cx="3952730" cy="4151685"/>
            <a:chOff x="-467463" y="1794393"/>
            <a:chExt cx="3952730" cy="4151685"/>
          </a:xfrm>
        </p:grpSpPr>
        <p:sp>
          <p:nvSpPr>
            <p:cNvPr id="63" name="TextBox 62"/>
            <p:cNvSpPr txBox="1"/>
            <p:nvPr/>
          </p:nvSpPr>
          <p:spPr>
            <a:xfrm>
              <a:off x="-46746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2</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7"/>
              <a:ext cx="3148108" cy="3139321"/>
            </a:xfrm>
            <a:prstGeom prst="rect">
              <a:avLst/>
            </a:prstGeom>
            <a:noFill/>
          </p:spPr>
          <p:txBody>
            <a:bodyPr wrap="square" rtlCol="0">
              <a:spAutoFit/>
            </a:bodyPr>
            <a:lstStyle/>
            <a:p>
              <a:r>
                <a:rPr lang="en-US" dirty="0" smtClean="0">
                  <a:solidFill>
                    <a:schemeClr val="bg1"/>
                  </a:solidFill>
                  <a:latin typeface="Franklin Gothic Book" charset="0"/>
                  <a:ea typeface="Franklin Gothic Book" charset="0"/>
                  <a:cs typeface="Franklin Gothic Book" charset="0"/>
                </a:rPr>
                <a:t>As researchers, we are notorious for showing people way too much information. Try to find ways to consolidate your data into 3 “buckets” like weak/moderate/strong. This will speed up understanding and retention. One exception to this rule is ranking, where you can often show the top 5 easily.</a:t>
              </a:r>
              <a:endParaRPr lang="en-US" dirty="0">
                <a:solidFill>
                  <a:schemeClr val="bg1"/>
                </a:solidFill>
                <a:latin typeface="Franklin Gothic Book" charset="0"/>
                <a:ea typeface="Franklin Gothic Book" charset="0"/>
                <a:cs typeface="Franklin Gothic Book" charset="0"/>
              </a:endParaRPr>
            </a:p>
          </p:txBody>
        </p:sp>
        <p:sp>
          <p:nvSpPr>
            <p:cNvPr id="65" name="TextBox 64"/>
            <p:cNvSpPr txBox="1"/>
            <p:nvPr/>
          </p:nvSpPr>
          <p:spPr>
            <a:xfrm>
              <a:off x="945121" y="1947181"/>
              <a:ext cx="2540146" cy="830997"/>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THREE </a:t>
              </a:r>
            </a:p>
            <a:p>
              <a:r>
                <a:rPr lang="en-US" sz="2400" b="1" dirty="0" smtClean="0">
                  <a:latin typeface="Franklin Gothic Demi" charset="0"/>
                  <a:ea typeface="Franklin Gothic Demi" charset="0"/>
                  <a:cs typeface="Franklin Gothic Demi" charset="0"/>
                </a:rPr>
                <a:t>OPTION RULE</a:t>
              </a:r>
              <a:endParaRPr lang="en-US" sz="2400" b="1" dirty="0">
                <a:latin typeface="Franklin Gothic Demi" charset="0"/>
                <a:ea typeface="Franklin Gothic Demi" charset="0"/>
                <a:cs typeface="Franklin Gothic Demi" charset="0"/>
              </a:endParaRPr>
            </a:p>
          </p:txBody>
        </p:sp>
      </p:grpSp>
      <p:grpSp>
        <p:nvGrpSpPr>
          <p:cNvPr id="7" name="Group 6"/>
          <p:cNvGrpSpPr/>
          <p:nvPr/>
        </p:nvGrpSpPr>
        <p:grpSpPr>
          <a:xfrm>
            <a:off x="9401403" y="1202844"/>
            <a:ext cx="2377440" cy="347577"/>
            <a:chOff x="9540470" y="432166"/>
            <a:chExt cx="2377440" cy="347577"/>
          </a:xfrm>
        </p:grpSpPr>
        <p:sp>
          <p:nvSpPr>
            <p:cNvPr id="72" name="object 168">
              <a:extLst>
                <a:ext uri="{FF2B5EF4-FFF2-40B4-BE49-F238E27FC236}">
                  <a16:creationId xmlns="" xmlns:a16="http://schemas.microsoft.com/office/drawing/2014/main" id="{1155F8A8-B0CA-45C6-8451-78298F124D47}"/>
                </a:ext>
              </a:extLst>
            </p:cNvPr>
            <p:cNvSpPr txBox="1"/>
            <p:nvPr/>
          </p:nvSpPr>
          <p:spPr>
            <a:xfrm>
              <a:off x="11453322" y="642526"/>
              <a:ext cx="332489" cy="137217"/>
            </a:xfrm>
            <a:prstGeom prst="rect">
              <a:avLst/>
            </a:prstGeom>
          </p:spPr>
          <p:txBody>
            <a:bodyPr vert="horz" wrap="square" lIns="0" tIns="13970" rIns="0" bIns="0" rtlCol="0">
              <a:spAutoFit/>
            </a:bodyPr>
            <a:lstStyle/>
            <a:p>
              <a:pPr algn="ctr">
                <a:lnSpc>
                  <a:spcPct val="100000"/>
                </a:lnSpc>
                <a:spcBef>
                  <a:spcPts val="110"/>
                </a:spcBef>
              </a:pPr>
              <a:r>
                <a:rPr sz="800" spc="0">
                  <a:latin typeface="Arial"/>
                  <a:cs typeface="Arial"/>
                </a:rPr>
                <a:t>HIGH</a:t>
              </a:r>
              <a:endParaRPr sz="800">
                <a:latin typeface="Arial"/>
                <a:cs typeface="Arial"/>
              </a:endParaRPr>
            </a:p>
          </p:txBody>
        </p:sp>
        <p:sp>
          <p:nvSpPr>
            <p:cNvPr id="73" name="object 169">
              <a:extLst>
                <a:ext uri="{FF2B5EF4-FFF2-40B4-BE49-F238E27FC236}">
                  <a16:creationId xmlns="" xmlns:a16="http://schemas.microsoft.com/office/drawing/2014/main" id="{3384102C-0504-4730-A790-C55BBEEB584E}"/>
                </a:ext>
              </a:extLst>
            </p:cNvPr>
            <p:cNvSpPr txBox="1"/>
            <p:nvPr/>
          </p:nvSpPr>
          <p:spPr>
            <a:xfrm>
              <a:off x="10531997" y="642526"/>
              <a:ext cx="380891"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MED</a:t>
              </a:r>
              <a:endParaRPr sz="800" dirty="0">
                <a:latin typeface="Arial"/>
                <a:cs typeface="Arial"/>
              </a:endParaRPr>
            </a:p>
          </p:txBody>
        </p:sp>
        <p:sp>
          <p:nvSpPr>
            <p:cNvPr id="74" name="object 170">
              <a:extLst>
                <a:ext uri="{FF2B5EF4-FFF2-40B4-BE49-F238E27FC236}">
                  <a16:creationId xmlns="" xmlns:a16="http://schemas.microsoft.com/office/drawing/2014/main" id="{094AE539-C646-4336-B916-247E9282E880}"/>
                </a:ext>
              </a:extLst>
            </p:cNvPr>
            <p:cNvSpPr txBox="1"/>
            <p:nvPr/>
          </p:nvSpPr>
          <p:spPr>
            <a:xfrm>
              <a:off x="9693205" y="642526"/>
              <a:ext cx="352927" cy="137217"/>
            </a:xfrm>
            <a:prstGeom prst="rect">
              <a:avLst/>
            </a:prstGeom>
          </p:spPr>
          <p:txBody>
            <a:bodyPr vert="horz" wrap="square" lIns="0" tIns="13970" rIns="0" bIns="0" rtlCol="0">
              <a:spAutoFit/>
            </a:bodyPr>
            <a:lstStyle/>
            <a:p>
              <a:pPr algn="ctr">
                <a:lnSpc>
                  <a:spcPct val="100000"/>
                </a:lnSpc>
                <a:spcBef>
                  <a:spcPts val="110"/>
                </a:spcBef>
              </a:pPr>
              <a:r>
                <a:rPr sz="800" spc="25">
                  <a:latin typeface="Arial"/>
                  <a:cs typeface="Arial"/>
                </a:rPr>
                <a:t>LOW</a:t>
              </a:r>
              <a:endParaRPr sz="800">
                <a:latin typeface="Arial"/>
                <a:cs typeface="Arial"/>
              </a:endParaRPr>
            </a:p>
          </p:txBody>
        </p:sp>
        <p:grpSp>
          <p:nvGrpSpPr>
            <p:cNvPr id="6" name="Group 5"/>
            <p:cNvGrpSpPr/>
            <p:nvPr/>
          </p:nvGrpSpPr>
          <p:grpSpPr>
            <a:xfrm>
              <a:off x="9540470" y="462602"/>
              <a:ext cx="2377440" cy="88407"/>
              <a:chOff x="9540470" y="462602"/>
              <a:chExt cx="2377440" cy="88407"/>
            </a:xfrm>
          </p:grpSpPr>
          <p:sp>
            <p:nvSpPr>
              <p:cNvPr id="4" name="Rectangle 3"/>
              <p:cNvSpPr/>
              <p:nvPr/>
            </p:nvSpPr>
            <p:spPr>
              <a:xfrm>
                <a:off x="9540470" y="462602"/>
                <a:ext cx="2377440" cy="884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a:off x="9540470" y="462602"/>
                <a:ext cx="2103120" cy="88407"/>
              </a:xfrm>
              <a:prstGeom prst="rect">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object 167">
              <a:extLst>
                <a:ext uri="{FF2B5EF4-FFF2-40B4-BE49-F238E27FC236}">
                  <a16:creationId xmlns="" xmlns:a16="http://schemas.microsoft.com/office/drawing/2014/main" id="{558556A7-2837-4CE7-BE39-742F37885646}"/>
                </a:ext>
              </a:extLst>
            </p:cNvPr>
            <p:cNvSpPr/>
            <p:nvPr/>
          </p:nvSpPr>
          <p:spPr>
            <a:xfrm>
              <a:off x="11550020" y="432166"/>
              <a:ext cx="181896" cy="173011"/>
            </a:xfrm>
            <a:custGeom>
              <a:avLst/>
              <a:gdLst/>
              <a:ahLst/>
              <a:cxnLst/>
              <a:rect l="l" t="t" r="r" b="b"/>
              <a:pathLst>
                <a:path w="220979" h="210184">
                  <a:moveTo>
                    <a:pt x="110236" y="0"/>
                  </a:moveTo>
                  <a:lnTo>
                    <a:pt x="0" y="80073"/>
                  </a:lnTo>
                  <a:lnTo>
                    <a:pt x="0" y="209651"/>
                  </a:lnTo>
                  <a:lnTo>
                    <a:pt x="220459" y="209651"/>
                  </a:lnTo>
                  <a:lnTo>
                    <a:pt x="220459" y="80073"/>
                  </a:lnTo>
                  <a:lnTo>
                    <a:pt x="110236" y="0"/>
                  </a:lnTo>
                  <a:close/>
                </a:path>
              </a:pathLst>
            </a:custGeom>
            <a:solidFill>
              <a:srgbClr val="01C3BB"/>
            </a:solidFill>
            <a:ln>
              <a:solidFill>
                <a:srgbClr val="01C3BB"/>
              </a:solidFill>
            </a:ln>
          </p:spPr>
          <p:txBody>
            <a:bodyPr wrap="square" lIns="0" tIns="0" rIns="0" bIns="0" rtlCol="0"/>
            <a:lstStyle/>
            <a:p>
              <a:endParaRPr sz="1600"/>
            </a:p>
          </p:txBody>
        </p:sp>
      </p:grpSp>
      <p:grpSp>
        <p:nvGrpSpPr>
          <p:cNvPr id="177" name="Group 176"/>
          <p:cNvGrpSpPr/>
          <p:nvPr/>
        </p:nvGrpSpPr>
        <p:grpSpPr>
          <a:xfrm>
            <a:off x="9401403" y="1874203"/>
            <a:ext cx="2377440" cy="347577"/>
            <a:chOff x="9540470" y="432166"/>
            <a:chExt cx="2377440" cy="347577"/>
          </a:xfrm>
        </p:grpSpPr>
        <p:sp>
          <p:nvSpPr>
            <p:cNvPr id="178" name="object 168">
              <a:extLst>
                <a:ext uri="{FF2B5EF4-FFF2-40B4-BE49-F238E27FC236}">
                  <a16:creationId xmlns="" xmlns:a16="http://schemas.microsoft.com/office/drawing/2014/main" id="{1155F8A8-B0CA-45C6-8451-78298F124D47}"/>
                </a:ext>
              </a:extLst>
            </p:cNvPr>
            <p:cNvSpPr txBox="1"/>
            <p:nvPr/>
          </p:nvSpPr>
          <p:spPr>
            <a:xfrm>
              <a:off x="11453322" y="642526"/>
              <a:ext cx="332489" cy="137217"/>
            </a:xfrm>
            <a:prstGeom prst="rect">
              <a:avLst/>
            </a:prstGeom>
          </p:spPr>
          <p:txBody>
            <a:bodyPr vert="horz" wrap="square" lIns="0" tIns="13970" rIns="0" bIns="0" rtlCol="0">
              <a:spAutoFit/>
            </a:bodyPr>
            <a:lstStyle/>
            <a:p>
              <a:pPr algn="ctr">
                <a:lnSpc>
                  <a:spcPct val="100000"/>
                </a:lnSpc>
                <a:spcBef>
                  <a:spcPts val="110"/>
                </a:spcBef>
              </a:pPr>
              <a:r>
                <a:rPr sz="800" spc="0">
                  <a:latin typeface="Arial"/>
                  <a:cs typeface="Arial"/>
                </a:rPr>
                <a:t>HIGH</a:t>
              </a:r>
              <a:endParaRPr sz="800">
                <a:latin typeface="Arial"/>
                <a:cs typeface="Arial"/>
              </a:endParaRPr>
            </a:p>
          </p:txBody>
        </p:sp>
        <p:sp>
          <p:nvSpPr>
            <p:cNvPr id="179" name="object 169">
              <a:extLst>
                <a:ext uri="{FF2B5EF4-FFF2-40B4-BE49-F238E27FC236}">
                  <a16:creationId xmlns="" xmlns:a16="http://schemas.microsoft.com/office/drawing/2014/main" id="{3384102C-0504-4730-A790-C55BBEEB584E}"/>
                </a:ext>
              </a:extLst>
            </p:cNvPr>
            <p:cNvSpPr txBox="1"/>
            <p:nvPr/>
          </p:nvSpPr>
          <p:spPr>
            <a:xfrm>
              <a:off x="10531997" y="642526"/>
              <a:ext cx="380891"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MED</a:t>
              </a:r>
              <a:endParaRPr sz="800" dirty="0">
                <a:latin typeface="Arial"/>
                <a:cs typeface="Arial"/>
              </a:endParaRPr>
            </a:p>
          </p:txBody>
        </p:sp>
        <p:sp>
          <p:nvSpPr>
            <p:cNvPr id="180" name="object 170">
              <a:extLst>
                <a:ext uri="{FF2B5EF4-FFF2-40B4-BE49-F238E27FC236}">
                  <a16:creationId xmlns="" xmlns:a16="http://schemas.microsoft.com/office/drawing/2014/main" id="{094AE539-C646-4336-B916-247E9282E880}"/>
                </a:ext>
              </a:extLst>
            </p:cNvPr>
            <p:cNvSpPr txBox="1"/>
            <p:nvPr/>
          </p:nvSpPr>
          <p:spPr>
            <a:xfrm>
              <a:off x="9693205" y="642526"/>
              <a:ext cx="352927" cy="137217"/>
            </a:xfrm>
            <a:prstGeom prst="rect">
              <a:avLst/>
            </a:prstGeom>
          </p:spPr>
          <p:txBody>
            <a:bodyPr vert="horz" wrap="square" lIns="0" tIns="13970" rIns="0" bIns="0" rtlCol="0">
              <a:spAutoFit/>
            </a:bodyPr>
            <a:lstStyle/>
            <a:p>
              <a:pPr algn="ctr">
                <a:lnSpc>
                  <a:spcPct val="100000"/>
                </a:lnSpc>
                <a:spcBef>
                  <a:spcPts val="110"/>
                </a:spcBef>
              </a:pPr>
              <a:r>
                <a:rPr sz="800" spc="25">
                  <a:latin typeface="Arial"/>
                  <a:cs typeface="Arial"/>
                </a:rPr>
                <a:t>LOW</a:t>
              </a:r>
              <a:endParaRPr sz="800">
                <a:latin typeface="Arial"/>
                <a:cs typeface="Arial"/>
              </a:endParaRPr>
            </a:p>
          </p:txBody>
        </p:sp>
        <p:grpSp>
          <p:nvGrpSpPr>
            <p:cNvPr id="181" name="Group 180"/>
            <p:cNvGrpSpPr/>
            <p:nvPr/>
          </p:nvGrpSpPr>
          <p:grpSpPr>
            <a:xfrm>
              <a:off x="9540470" y="462602"/>
              <a:ext cx="2377440" cy="88407"/>
              <a:chOff x="9540470" y="462602"/>
              <a:chExt cx="2377440" cy="88407"/>
            </a:xfrm>
          </p:grpSpPr>
          <p:sp>
            <p:nvSpPr>
              <p:cNvPr id="183" name="Rectangle 182"/>
              <p:cNvSpPr/>
              <p:nvPr/>
            </p:nvSpPr>
            <p:spPr>
              <a:xfrm>
                <a:off x="9540470" y="462602"/>
                <a:ext cx="2377440" cy="884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p:cNvSpPr/>
              <p:nvPr/>
            </p:nvSpPr>
            <p:spPr>
              <a:xfrm>
                <a:off x="9540470" y="462602"/>
                <a:ext cx="2103120" cy="88407"/>
              </a:xfrm>
              <a:prstGeom prst="rect">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2" name="object 167">
              <a:extLst>
                <a:ext uri="{FF2B5EF4-FFF2-40B4-BE49-F238E27FC236}">
                  <a16:creationId xmlns="" xmlns:a16="http://schemas.microsoft.com/office/drawing/2014/main" id="{558556A7-2837-4CE7-BE39-742F37885646}"/>
                </a:ext>
              </a:extLst>
            </p:cNvPr>
            <p:cNvSpPr/>
            <p:nvPr/>
          </p:nvSpPr>
          <p:spPr>
            <a:xfrm>
              <a:off x="11539378" y="432166"/>
              <a:ext cx="181896" cy="173011"/>
            </a:xfrm>
            <a:custGeom>
              <a:avLst/>
              <a:gdLst/>
              <a:ahLst/>
              <a:cxnLst/>
              <a:rect l="l" t="t" r="r" b="b"/>
              <a:pathLst>
                <a:path w="220979" h="210184">
                  <a:moveTo>
                    <a:pt x="110236" y="0"/>
                  </a:moveTo>
                  <a:lnTo>
                    <a:pt x="0" y="80073"/>
                  </a:lnTo>
                  <a:lnTo>
                    <a:pt x="0" y="209651"/>
                  </a:lnTo>
                  <a:lnTo>
                    <a:pt x="220459" y="209651"/>
                  </a:lnTo>
                  <a:lnTo>
                    <a:pt x="220459" y="80073"/>
                  </a:lnTo>
                  <a:lnTo>
                    <a:pt x="110236" y="0"/>
                  </a:lnTo>
                  <a:close/>
                </a:path>
              </a:pathLst>
            </a:custGeom>
            <a:solidFill>
              <a:srgbClr val="01C3BB"/>
            </a:solidFill>
            <a:ln>
              <a:solidFill>
                <a:srgbClr val="01C3BB"/>
              </a:solidFill>
            </a:ln>
          </p:spPr>
          <p:txBody>
            <a:bodyPr wrap="square" lIns="0" tIns="0" rIns="0" bIns="0" rtlCol="0"/>
            <a:lstStyle/>
            <a:p>
              <a:endParaRPr sz="1600"/>
            </a:p>
          </p:txBody>
        </p:sp>
      </p:grpSp>
      <p:grpSp>
        <p:nvGrpSpPr>
          <p:cNvPr id="185" name="Group 184"/>
          <p:cNvGrpSpPr/>
          <p:nvPr/>
        </p:nvGrpSpPr>
        <p:grpSpPr>
          <a:xfrm>
            <a:off x="9401403" y="2545562"/>
            <a:ext cx="2377440" cy="347577"/>
            <a:chOff x="9540470" y="432166"/>
            <a:chExt cx="2377440" cy="347577"/>
          </a:xfrm>
        </p:grpSpPr>
        <p:sp>
          <p:nvSpPr>
            <p:cNvPr id="186" name="object 168">
              <a:extLst>
                <a:ext uri="{FF2B5EF4-FFF2-40B4-BE49-F238E27FC236}">
                  <a16:creationId xmlns="" xmlns:a16="http://schemas.microsoft.com/office/drawing/2014/main" id="{1155F8A8-B0CA-45C6-8451-78298F124D47}"/>
                </a:ext>
              </a:extLst>
            </p:cNvPr>
            <p:cNvSpPr txBox="1"/>
            <p:nvPr/>
          </p:nvSpPr>
          <p:spPr>
            <a:xfrm>
              <a:off x="11453322" y="642526"/>
              <a:ext cx="332489" cy="137217"/>
            </a:xfrm>
            <a:prstGeom prst="rect">
              <a:avLst/>
            </a:prstGeom>
          </p:spPr>
          <p:txBody>
            <a:bodyPr vert="horz" wrap="square" lIns="0" tIns="13970" rIns="0" bIns="0" rtlCol="0">
              <a:spAutoFit/>
            </a:bodyPr>
            <a:lstStyle/>
            <a:p>
              <a:pPr algn="ctr">
                <a:lnSpc>
                  <a:spcPct val="100000"/>
                </a:lnSpc>
                <a:spcBef>
                  <a:spcPts val="110"/>
                </a:spcBef>
              </a:pPr>
              <a:r>
                <a:rPr sz="800" spc="0">
                  <a:latin typeface="Arial"/>
                  <a:cs typeface="Arial"/>
                </a:rPr>
                <a:t>HIGH</a:t>
              </a:r>
              <a:endParaRPr sz="800">
                <a:latin typeface="Arial"/>
                <a:cs typeface="Arial"/>
              </a:endParaRPr>
            </a:p>
          </p:txBody>
        </p:sp>
        <p:sp>
          <p:nvSpPr>
            <p:cNvPr id="187" name="object 169">
              <a:extLst>
                <a:ext uri="{FF2B5EF4-FFF2-40B4-BE49-F238E27FC236}">
                  <a16:creationId xmlns="" xmlns:a16="http://schemas.microsoft.com/office/drawing/2014/main" id="{3384102C-0504-4730-A790-C55BBEEB584E}"/>
                </a:ext>
              </a:extLst>
            </p:cNvPr>
            <p:cNvSpPr txBox="1"/>
            <p:nvPr/>
          </p:nvSpPr>
          <p:spPr>
            <a:xfrm>
              <a:off x="10531997" y="642526"/>
              <a:ext cx="380891"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MED</a:t>
              </a:r>
              <a:endParaRPr sz="800" dirty="0">
                <a:latin typeface="Arial"/>
                <a:cs typeface="Arial"/>
              </a:endParaRPr>
            </a:p>
          </p:txBody>
        </p:sp>
        <p:sp>
          <p:nvSpPr>
            <p:cNvPr id="188" name="object 170">
              <a:extLst>
                <a:ext uri="{FF2B5EF4-FFF2-40B4-BE49-F238E27FC236}">
                  <a16:creationId xmlns="" xmlns:a16="http://schemas.microsoft.com/office/drawing/2014/main" id="{094AE539-C646-4336-B916-247E9282E880}"/>
                </a:ext>
              </a:extLst>
            </p:cNvPr>
            <p:cNvSpPr txBox="1"/>
            <p:nvPr/>
          </p:nvSpPr>
          <p:spPr>
            <a:xfrm>
              <a:off x="9693205" y="642526"/>
              <a:ext cx="352927" cy="137217"/>
            </a:xfrm>
            <a:prstGeom prst="rect">
              <a:avLst/>
            </a:prstGeom>
          </p:spPr>
          <p:txBody>
            <a:bodyPr vert="horz" wrap="square" lIns="0" tIns="13970" rIns="0" bIns="0" rtlCol="0">
              <a:spAutoFit/>
            </a:bodyPr>
            <a:lstStyle/>
            <a:p>
              <a:pPr algn="ctr">
                <a:lnSpc>
                  <a:spcPct val="100000"/>
                </a:lnSpc>
                <a:spcBef>
                  <a:spcPts val="110"/>
                </a:spcBef>
              </a:pPr>
              <a:r>
                <a:rPr sz="800" spc="25">
                  <a:latin typeface="Arial"/>
                  <a:cs typeface="Arial"/>
                </a:rPr>
                <a:t>LOW</a:t>
              </a:r>
              <a:endParaRPr sz="800">
                <a:latin typeface="Arial"/>
                <a:cs typeface="Arial"/>
              </a:endParaRPr>
            </a:p>
          </p:txBody>
        </p:sp>
        <p:grpSp>
          <p:nvGrpSpPr>
            <p:cNvPr id="189" name="Group 188"/>
            <p:cNvGrpSpPr/>
            <p:nvPr/>
          </p:nvGrpSpPr>
          <p:grpSpPr>
            <a:xfrm>
              <a:off x="9540470" y="462602"/>
              <a:ext cx="2377440" cy="88407"/>
              <a:chOff x="9540470" y="462602"/>
              <a:chExt cx="2377440" cy="88407"/>
            </a:xfrm>
          </p:grpSpPr>
          <p:sp>
            <p:nvSpPr>
              <p:cNvPr id="191" name="Rectangle 190"/>
              <p:cNvSpPr/>
              <p:nvPr/>
            </p:nvSpPr>
            <p:spPr>
              <a:xfrm>
                <a:off x="9540470" y="462602"/>
                <a:ext cx="2377440" cy="884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a:off x="9540470" y="462602"/>
                <a:ext cx="1188720" cy="88407"/>
              </a:xfrm>
              <a:prstGeom prst="rect">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0" name="object 167">
              <a:extLst>
                <a:ext uri="{FF2B5EF4-FFF2-40B4-BE49-F238E27FC236}">
                  <a16:creationId xmlns="" xmlns:a16="http://schemas.microsoft.com/office/drawing/2014/main" id="{558556A7-2837-4CE7-BE39-742F37885646}"/>
                </a:ext>
              </a:extLst>
            </p:cNvPr>
            <p:cNvSpPr/>
            <p:nvPr/>
          </p:nvSpPr>
          <p:spPr>
            <a:xfrm>
              <a:off x="10624984" y="432166"/>
              <a:ext cx="181896" cy="173011"/>
            </a:xfrm>
            <a:custGeom>
              <a:avLst/>
              <a:gdLst/>
              <a:ahLst/>
              <a:cxnLst/>
              <a:rect l="l" t="t" r="r" b="b"/>
              <a:pathLst>
                <a:path w="220979" h="210184">
                  <a:moveTo>
                    <a:pt x="110236" y="0"/>
                  </a:moveTo>
                  <a:lnTo>
                    <a:pt x="0" y="80073"/>
                  </a:lnTo>
                  <a:lnTo>
                    <a:pt x="0" y="209651"/>
                  </a:lnTo>
                  <a:lnTo>
                    <a:pt x="220459" y="209651"/>
                  </a:lnTo>
                  <a:lnTo>
                    <a:pt x="220459" y="80073"/>
                  </a:lnTo>
                  <a:lnTo>
                    <a:pt x="110236" y="0"/>
                  </a:lnTo>
                  <a:close/>
                </a:path>
              </a:pathLst>
            </a:custGeom>
            <a:solidFill>
              <a:srgbClr val="01C3BB"/>
            </a:solidFill>
            <a:ln>
              <a:solidFill>
                <a:srgbClr val="01C3BB"/>
              </a:solidFill>
            </a:ln>
          </p:spPr>
          <p:txBody>
            <a:bodyPr wrap="square" lIns="0" tIns="0" rIns="0" bIns="0" rtlCol="0"/>
            <a:lstStyle/>
            <a:p>
              <a:endParaRPr sz="1600"/>
            </a:p>
          </p:txBody>
        </p:sp>
      </p:grpSp>
      <p:sp>
        <p:nvSpPr>
          <p:cNvPr id="133" name="TextBox 132"/>
          <p:cNvSpPr txBox="1"/>
          <p:nvPr/>
        </p:nvSpPr>
        <p:spPr>
          <a:xfrm>
            <a:off x="9352433" y="790124"/>
            <a:ext cx="2200187" cy="261610"/>
          </a:xfrm>
          <a:prstGeom prst="rect">
            <a:avLst/>
          </a:prstGeom>
          <a:noFill/>
        </p:spPr>
        <p:txBody>
          <a:bodyPr wrap="square" rtlCol="0">
            <a:spAutoFit/>
          </a:bodyPr>
          <a:lstStyle/>
          <a:p>
            <a:pPr algn="ctr"/>
            <a:r>
              <a:rPr lang="en-US" sz="1100" b="1" dirty="0" smtClean="0">
                <a:solidFill>
                  <a:srgbClr val="01C3BB"/>
                </a:solidFill>
                <a:latin typeface="Arial" charset="0"/>
                <a:ea typeface="Arial" charset="0"/>
                <a:cs typeface="Arial" charset="0"/>
              </a:rPr>
              <a:t>FREQUENCY OF USE</a:t>
            </a:r>
            <a:endParaRPr lang="en-US" sz="600" dirty="0">
              <a:solidFill>
                <a:srgbClr val="01C3BB"/>
              </a:solidFill>
              <a:latin typeface="Arial" charset="0"/>
              <a:ea typeface="Arial" charset="0"/>
              <a:cs typeface="Arial" charset="0"/>
            </a:endParaRPr>
          </a:p>
        </p:txBody>
      </p:sp>
      <p:sp>
        <p:nvSpPr>
          <p:cNvPr id="135" name="Freeform 134"/>
          <p:cNvSpPr/>
          <p:nvPr/>
        </p:nvSpPr>
        <p:spPr>
          <a:xfrm>
            <a:off x="8428760" y="1095811"/>
            <a:ext cx="197495" cy="315577"/>
          </a:xfrm>
          <a:custGeom>
            <a:avLst/>
            <a:gdLst>
              <a:gd name="connsiteX0" fmla="*/ 193555 w 387109"/>
              <a:gd name="connsiteY0" fmla="*/ 544433 h 618560"/>
              <a:gd name="connsiteX1" fmla="*/ 170695 w 387109"/>
              <a:gd name="connsiteY1" fmla="*/ 567293 h 618560"/>
              <a:gd name="connsiteX2" fmla="*/ 193555 w 387109"/>
              <a:gd name="connsiteY2" fmla="*/ 590153 h 618560"/>
              <a:gd name="connsiteX3" fmla="*/ 216415 w 387109"/>
              <a:gd name="connsiteY3" fmla="*/ 567293 h 618560"/>
              <a:gd name="connsiteX4" fmla="*/ 193555 w 387109"/>
              <a:gd name="connsiteY4" fmla="*/ 544433 h 618560"/>
              <a:gd name="connsiteX5" fmla="*/ 59805 w 387109"/>
              <a:gd name="connsiteY5" fmla="*/ 154355 h 618560"/>
              <a:gd name="connsiteX6" fmla="*/ 59805 w 387109"/>
              <a:gd name="connsiteY6" fmla="*/ 499225 h 618560"/>
              <a:gd name="connsiteX7" fmla="*/ 327304 w 387109"/>
              <a:gd name="connsiteY7" fmla="*/ 499225 h 618560"/>
              <a:gd name="connsiteX8" fmla="*/ 327304 w 387109"/>
              <a:gd name="connsiteY8" fmla="*/ 154355 h 618560"/>
              <a:gd name="connsiteX9" fmla="*/ 268768 w 387109"/>
              <a:gd name="connsiteY9" fmla="*/ 43850 h 618560"/>
              <a:gd name="connsiteX10" fmla="*/ 118340 w 387109"/>
              <a:gd name="connsiteY10" fmla="*/ 43851 h 618560"/>
              <a:gd name="connsiteX11" fmla="*/ 102176 w 387109"/>
              <a:gd name="connsiteY11" fmla="*/ 50547 h 618560"/>
              <a:gd name="connsiteX12" fmla="*/ 95480 w 387109"/>
              <a:gd name="connsiteY12" fmla="*/ 66711 h 618560"/>
              <a:gd name="connsiteX13" fmla="*/ 102176 w 387109"/>
              <a:gd name="connsiteY13" fmla="*/ 82874 h 618560"/>
              <a:gd name="connsiteX14" fmla="*/ 118340 w 387109"/>
              <a:gd name="connsiteY14" fmla="*/ 89570 h 618560"/>
              <a:gd name="connsiteX15" fmla="*/ 268769 w 387109"/>
              <a:gd name="connsiteY15" fmla="*/ 89570 h 618560"/>
              <a:gd name="connsiteX16" fmla="*/ 291629 w 387109"/>
              <a:gd name="connsiteY16" fmla="*/ 66710 h 618560"/>
              <a:gd name="connsiteX17" fmla="*/ 291628 w 387109"/>
              <a:gd name="connsiteY17" fmla="*/ 66710 h 618560"/>
              <a:gd name="connsiteX18" fmla="*/ 268768 w 387109"/>
              <a:gd name="connsiteY18" fmla="*/ 43850 h 618560"/>
              <a:gd name="connsiteX19" fmla="*/ 18024 w 387109"/>
              <a:gd name="connsiteY19" fmla="*/ 0 h 618560"/>
              <a:gd name="connsiteX20" fmla="*/ 369085 w 387109"/>
              <a:gd name="connsiteY20" fmla="*/ 0 h 618560"/>
              <a:gd name="connsiteX21" fmla="*/ 387109 w 387109"/>
              <a:gd name="connsiteY21" fmla="*/ 18024 h 618560"/>
              <a:gd name="connsiteX22" fmla="*/ 387109 w 387109"/>
              <a:gd name="connsiteY22" fmla="*/ 600536 h 618560"/>
              <a:gd name="connsiteX23" fmla="*/ 369085 w 387109"/>
              <a:gd name="connsiteY23" fmla="*/ 618560 h 618560"/>
              <a:gd name="connsiteX24" fmla="*/ 18024 w 387109"/>
              <a:gd name="connsiteY24" fmla="*/ 618560 h 618560"/>
              <a:gd name="connsiteX25" fmla="*/ 0 w 387109"/>
              <a:gd name="connsiteY25" fmla="*/ 600536 h 618560"/>
              <a:gd name="connsiteX26" fmla="*/ 0 w 387109"/>
              <a:gd name="connsiteY26" fmla="*/ 18024 h 618560"/>
              <a:gd name="connsiteX27" fmla="*/ 18024 w 387109"/>
              <a:gd name="connsiteY27" fmla="*/ 0 h 61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7109" h="618560">
                <a:moveTo>
                  <a:pt x="193555" y="544433"/>
                </a:moveTo>
                <a:cubicBezTo>
                  <a:pt x="180930" y="544433"/>
                  <a:pt x="170695" y="554668"/>
                  <a:pt x="170695" y="567293"/>
                </a:cubicBezTo>
                <a:cubicBezTo>
                  <a:pt x="170695" y="579918"/>
                  <a:pt x="180930" y="590153"/>
                  <a:pt x="193555" y="590153"/>
                </a:cubicBezTo>
                <a:cubicBezTo>
                  <a:pt x="206180" y="590153"/>
                  <a:pt x="216415" y="579918"/>
                  <a:pt x="216415" y="567293"/>
                </a:cubicBezTo>
                <a:cubicBezTo>
                  <a:pt x="216415" y="554668"/>
                  <a:pt x="206180" y="544433"/>
                  <a:pt x="193555" y="544433"/>
                </a:cubicBezTo>
                <a:close/>
                <a:moveTo>
                  <a:pt x="59805" y="154355"/>
                </a:moveTo>
                <a:lnTo>
                  <a:pt x="59805" y="499225"/>
                </a:lnTo>
                <a:lnTo>
                  <a:pt x="327304" y="499225"/>
                </a:lnTo>
                <a:lnTo>
                  <a:pt x="327304" y="154355"/>
                </a:lnTo>
                <a:close/>
                <a:moveTo>
                  <a:pt x="268768" y="43850"/>
                </a:moveTo>
                <a:lnTo>
                  <a:pt x="118340" y="43851"/>
                </a:lnTo>
                <a:cubicBezTo>
                  <a:pt x="112028" y="43851"/>
                  <a:pt x="106313" y="46410"/>
                  <a:pt x="102176" y="50547"/>
                </a:cubicBezTo>
                <a:lnTo>
                  <a:pt x="95480" y="66711"/>
                </a:lnTo>
                <a:lnTo>
                  <a:pt x="102176" y="82874"/>
                </a:lnTo>
                <a:cubicBezTo>
                  <a:pt x="106313" y="87011"/>
                  <a:pt x="112028" y="89570"/>
                  <a:pt x="118340" y="89570"/>
                </a:cubicBezTo>
                <a:lnTo>
                  <a:pt x="268769" y="89570"/>
                </a:lnTo>
                <a:cubicBezTo>
                  <a:pt x="281394" y="89570"/>
                  <a:pt x="291629" y="79335"/>
                  <a:pt x="291629" y="66710"/>
                </a:cubicBezTo>
                <a:lnTo>
                  <a:pt x="291628" y="66710"/>
                </a:lnTo>
                <a:cubicBezTo>
                  <a:pt x="291628" y="54085"/>
                  <a:pt x="281393" y="43850"/>
                  <a:pt x="268768" y="43850"/>
                </a:cubicBezTo>
                <a:close/>
                <a:moveTo>
                  <a:pt x="18024" y="0"/>
                </a:moveTo>
                <a:lnTo>
                  <a:pt x="369085" y="0"/>
                </a:lnTo>
                <a:cubicBezTo>
                  <a:pt x="379039" y="0"/>
                  <a:pt x="387109" y="8070"/>
                  <a:pt x="387109" y="18024"/>
                </a:cubicBezTo>
                <a:lnTo>
                  <a:pt x="387109" y="600536"/>
                </a:lnTo>
                <a:cubicBezTo>
                  <a:pt x="387109" y="610490"/>
                  <a:pt x="379039" y="618560"/>
                  <a:pt x="369085" y="618560"/>
                </a:cubicBezTo>
                <a:lnTo>
                  <a:pt x="18024" y="618560"/>
                </a:lnTo>
                <a:cubicBezTo>
                  <a:pt x="8070" y="618560"/>
                  <a:pt x="0" y="610490"/>
                  <a:pt x="0" y="600536"/>
                </a:cubicBezTo>
                <a:lnTo>
                  <a:pt x="0" y="18024"/>
                </a:lnTo>
                <a:cubicBezTo>
                  <a:pt x="0" y="8070"/>
                  <a:pt x="8070" y="0"/>
                  <a:pt x="180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Freeform 135"/>
          <p:cNvSpPr/>
          <p:nvPr/>
        </p:nvSpPr>
        <p:spPr>
          <a:xfrm>
            <a:off x="8392940" y="1720634"/>
            <a:ext cx="269135" cy="430051"/>
          </a:xfrm>
          <a:custGeom>
            <a:avLst/>
            <a:gdLst>
              <a:gd name="connsiteX0" fmla="*/ 193555 w 387109"/>
              <a:gd name="connsiteY0" fmla="*/ 544433 h 618560"/>
              <a:gd name="connsiteX1" fmla="*/ 170695 w 387109"/>
              <a:gd name="connsiteY1" fmla="*/ 567293 h 618560"/>
              <a:gd name="connsiteX2" fmla="*/ 193555 w 387109"/>
              <a:gd name="connsiteY2" fmla="*/ 590153 h 618560"/>
              <a:gd name="connsiteX3" fmla="*/ 216415 w 387109"/>
              <a:gd name="connsiteY3" fmla="*/ 567293 h 618560"/>
              <a:gd name="connsiteX4" fmla="*/ 193555 w 387109"/>
              <a:gd name="connsiteY4" fmla="*/ 544433 h 618560"/>
              <a:gd name="connsiteX5" fmla="*/ 59805 w 387109"/>
              <a:gd name="connsiteY5" fmla="*/ 154355 h 618560"/>
              <a:gd name="connsiteX6" fmla="*/ 59805 w 387109"/>
              <a:gd name="connsiteY6" fmla="*/ 499225 h 618560"/>
              <a:gd name="connsiteX7" fmla="*/ 327304 w 387109"/>
              <a:gd name="connsiteY7" fmla="*/ 499225 h 618560"/>
              <a:gd name="connsiteX8" fmla="*/ 327304 w 387109"/>
              <a:gd name="connsiteY8" fmla="*/ 154355 h 618560"/>
              <a:gd name="connsiteX9" fmla="*/ 268768 w 387109"/>
              <a:gd name="connsiteY9" fmla="*/ 43850 h 618560"/>
              <a:gd name="connsiteX10" fmla="*/ 118340 w 387109"/>
              <a:gd name="connsiteY10" fmla="*/ 43851 h 618560"/>
              <a:gd name="connsiteX11" fmla="*/ 102176 w 387109"/>
              <a:gd name="connsiteY11" fmla="*/ 50547 h 618560"/>
              <a:gd name="connsiteX12" fmla="*/ 95480 w 387109"/>
              <a:gd name="connsiteY12" fmla="*/ 66711 h 618560"/>
              <a:gd name="connsiteX13" fmla="*/ 102176 w 387109"/>
              <a:gd name="connsiteY13" fmla="*/ 82874 h 618560"/>
              <a:gd name="connsiteX14" fmla="*/ 118340 w 387109"/>
              <a:gd name="connsiteY14" fmla="*/ 89570 h 618560"/>
              <a:gd name="connsiteX15" fmla="*/ 268769 w 387109"/>
              <a:gd name="connsiteY15" fmla="*/ 89570 h 618560"/>
              <a:gd name="connsiteX16" fmla="*/ 291629 w 387109"/>
              <a:gd name="connsiteY16" fmla="*/ 66710 h 618560"/>
              <a:gd name="connsiteX17" fmla="*/ 291628 w 387109"/>
              <a:gd name="connsiteY17" fmla="*/ 66710 h 618560"/>
              <a:gd name="connsiteX18" fmla="*/ 268768 w 387109"/>
              <a:gd name="connsiteY18" fmla="*/ 43850 h 618560"/>
              <a:gd name="connsiteX19" fmla="*/ 18024 w 387109"/>
              <a:gd name="connsiteY19" fmla="*/ 0 h 618560"/>
              <a:gd name="connsiteX20" fmla="*/ 369085 w 387109"/>
              <a:gd name="connsiteY20" fmla="*/ 0 h 618560"/>
              <a:gd name="connsiteX21" fmla="*/ 387109 w 387109"/>
              <a:gd name="connsiteY21" fmla="*/ 18024 h 618560"/>
              <a:gd name="connsiteX22" fmla="*/ 387109 w 387109"/>
              <a:gd name="connsiteY22" fmla="*/ 600536 h 618560"/>
              <a:gd name="connsiteX23" fmla="*/ 369085 w 387109"/>
              <a:gd name="connsiteY23" fmla="*/ 618560 h 618560"/>
              <a:gd name="connsiteX24" fmla="*/ 18024 w 387109"/>
              <a:gd name="connsiteY24" fmla="*/ 618560 h 618560"/>
              <a:gd name="connsiteX25" fmla="*/ 0 w 387109"/>
              <a:gd name="connsiteY25" fmla="*/ 600536 h 618560"/>
              <a:gd name="connsiteX26" fmla="*/ 0 w 387109"/>
              <a:gd name="connsiteY26" fmla="*/ 18024 h 618560"/>
              <a:gd name="connsiteX27" fmla="*/ 18024 w 387109"/>
              <a:gd name="connsiteY27" fmla="*/ 0 h 61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7109" h="618560">
                <a:moveTo>
                  <a:pt x="193555" y="544433"/>
                </a:moveTo>
                <a:cubicBezTo>
                  <a:pt x="180930" y="544433"/>
                  <a:pt x="170695" y="554668"/>
                  <a:pt x="170695" y="567293"/>
                </a:cubicBezTo>
                <a:cubicBezTo>
                  <a:pt x="170695" y="579918"/>
                  <a:pt x="180930" y="590153"/>
                  <a:pt x="193555" y="590153"/>
                </a:cubicBezTo>
                <a:cubicBezTo>
                  <a:pt x="206180" y="590153"/>
                  <a:pt x="216415" y="579918"/>
                  <a:pt x="216415" y="567293"/>
                </a:cubicBezTo>
                <a:cubicBezTo>
                  <a:pt x="216415" y="554668"/>
                  <a:pt x="206180" y="544433"/>
                  <a:pt x="193555" y="544433"/>
                </a:cubicBezTo>
                <a:close/>
                <a:moveTo>
                  <a:pt x="59805" y="154355"/>
                </a:moveTo>
                <a:lnTo>
                  <a:pt x="59805" y="499225"/>
                </a:lnTo>
                <a:lnTo>
                  <a:pt x="327304" y="499225"/>
                </a:lnTo>
                <a:lnTo>
                  <a:pt x="327304" y="154355"/>
                </a:lnTo>
                <a:close/>
                <a:moveTo>
                  <a:pt x="268768" y="43850"/>
                </a:moveTo>
                <a:lnTo>
                  <a:pt x="118340" y="43851"/>
                </a:lnTo>
                <a:cubicBezTo>
                  <a:pt x="112028" y="43851"/>
                  <a:pt x="106313" y="46410"/>
                  <a:pt x="102176" y="50547"/>
                </a:cubicBezTo>
                <a:lnTo>
                  <a:pt x="95480" y="66711"/>
                </a:lnTo>
                <a:lnTo>
                  <a:pt x="102176" y="82874"/>
                </a:lnTo>
                <a:cubicBezTo>
                  <a:pt x="106313" y="87011"/>
                  <a:pt x="112028" y="89570"/>
                  <a:pt x="118340" y="89570"/>
                </a:cubicBezTo>
                <a:lnTo>
                  <a:pt x="268769" y="89570"/>
                </a:lnTo>
                <a:cubicBezTo>
                  <a:pt x="281394" y="89570"/>
                  <a:pt x="291629" y="79335"/>
                  <a:pt x="291629" y="66710"/>
                </a:cubicBezTo>
                <a:lnTo>
                  <a:pt x="291628" y="66710"/>
                </a:lnTo>
                <a:cubicBezTo>
                  <a:pt x="291628" y="54085"/>
                  <a:pt x="281393" y="43850"/>
                  <a:pt x="268768" y="43850"/>
                </a:cubicBezTo>
                <a:close/>
                <a:moveTo>
                  <a:pt x="18024" y="0"/>
                </a:moveTo>
                <a:lnTo>
                  <a:pt x="369085" y="0"/>
                </a:lnTo>
                <a:cubicBezTo>
                  <a:pt x="379039" y="0"/>
                  <a:pt x="387109" y="8070"/>
                  <a:pt x="387109" y="18024"/>
                </a:cubicBezTo>
                <a:lnTo>
                  <a:pt x="387109" y="600536"/>
                </a:lnTo>
                <a:cubicBezTo>
                  <a:pt x="387109" y="610490"/>
                  <a:pt x="379039" y="618560"/>
                  <a:pt x="369085" y="618560"/>
                </a:cubicBezTo>
                <a:lnTo>
                  <a:pt x="18024" y="618560"/>
                </a:lnTo>
                <a:cubicBezTo>
                  <a:pt x="8070" y="618560"/>
                  <a:pt x="0" y="610490"/>
                  <a:pt x="0" y="600536"/>
                </a:cubicBezTo>
                <a:lnTo>
                  <a:pt x="0" y="18024"/>
                </a:lnTo>
                <a:cubicBezTo>
                  <a:pt x="0" y="8070"/>
                  <a:pt x="8070" y="0"/>
                  <a:pt x="180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8295732" y="2482589"/>
            <a:ext cx="463550" cy="410550"/>
            <a:chOff x="8206096" y="2053925"/>
            <a:chExt cx="463550" cy="410550"/>
          </a:xfrm>
        </p:grpSpPr>
        <p:sp>
          <p:nvSpPr>
            <p:cNvPr id="138" name="Freeform 137"/>
            <p:cNvSpPr/>
            <p:nvPr/>
          </p:nvSpPr>
          <p:spPr>
            <a:xfrm>
              <a:off x="8206096" y="2053925"/>
              <a:ext cx="463550" cy="410550"/>
            </a:xfrm>
            <a:custGeom>
              <a:avLst/>
              <a:gdLst>
                <a:gd name="connsiteX0" fmla="*/ 12639 w 463550"/>
                <a:gd name="connsiteY0" fmla="*/ 0 h 410550"/>
                <a:gd name="connsiteX1" fmla="*/ 450911 w 463550"/>
                <a:gd name="connsiteY1" fmla="*/ 0 h 410550"/>
                <a:gd name="connsiteX2" fmla="*/ 463550 w 463550"/>
                <a:gd name="connsiteY2" fmla="*/ 12639 h 410550"/>
                <a:gd name="connsiteX3" fmla="*/ 463550 w 463550"/>
                <a:gd name="connsiteY3" fmla="*/ 267862 h 410550"/>
                <a:gd name="connsiteX4" fmla="*/ 450911 w 463550"/>
                <a:gd name="connsiteY4" fmla="*/ 280501 h 410550"/>
                <a:gd name="connsiteX5" fmla="*/ 271576 w 463550"/>
                <a:gd name="connsiteY5" fmla="*/ 280501 h 410550"/>
                <a:gd name="connsiteX6" fmla="*/ 271576 w 463550"/>
                <a:gd name="connsiteY6" fmla="*/ 364831 h 410550"/>
                <a:gd name="connsiteX7" fmla="*/ 337875 w 463550"/>
                <a:gd name="connsiteY7" fmla="*/ 364831 h 410550"/>
                <a:gd name="connsiteX8" fmla="*/ 337875 w 463550"/>
                <a:gd name="connsiteY8" fmla="*/ 410550 h 410550"/>
                <a:gd name="connsiteX9" fmla="*/ 125675 w 463550"/>
                <a:gd name="connsiteY9" fmla="*/ 410550 h 410550"/>
                <a:gd name="connsiteX10" fmla="*/ 125675 w 463550"/>
                <a:gd name="connsiteY10" fmla="*/ 364831 h 410550"/>
                <a:gd name="connsiteX11" fmla="*/ 191974 w 463550"/>
                <a:gd name="connsiteY11" fmla="*/ 364831 h 410550"/>
                <a:gd name="connsiteX12" fmla="*/ 191974 w 463550"/>
                <a:gd name="connsiteY12" fmla="*/ 280501 h 410550"/>
                <a:gd name="connsiteX13" fmla="*/ 12639 w 463550"/>
                <a:gd name="connsiteY13" fmla="*/ 280501 h 410550"/>
                <a:gd name="connsiteX14" fmla="*/ 0 w 463550"/>
                <a:gd name="connsiteY14" fmla="*/ 267862 h 410550"/>
                <a:gd name="connsiteX15" fmla="*/ 0 w 463550"/>
                <a:gd name="connsiteY15" fmla="*/ 12639 h 410550"/>
                <a:gd name="connsiteX16" fmla="*/ 12639 w 463550"/>
                <a:gd name="connsiteY16" fmla="*/ 0 h 41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550" h="410550">
                  <a:moveTo>
                    <a:pt x="12639" y="0"/>
                  </a:moveTo>
                  <a:lnTo>
                    <a:pt x="450911" y="0"/>
                  </a:lnTo>
                  <a:cubicBezTo>
                    <a:pt x="457891" y="0"/>
                    <a:pt x="463550" y="5659"/>
                    <a:pt x="463550" y="12639"/>
                  </a:cubicBezTo>
                  <a:lnTo>
                    <a:pt x="463550" y="267862"/>
                  </a:lnTo>
                  <a:cubicBezTo>
                    <a:pt x="463550" y="274842"/>
                    <a:pt x="457891" y="280501"/>
                    <a:pt x="450911" y="280501"/>
                  </a:cubicBezTo>
                  <a:lnTo>
                    <a:pt x="271576" y="280501"/>
                  </a:lnTo>
                  <a:lnTo>
                    <a:pt x="271576" y="364831"/>
                  </a:lnTo>
                  <a:lnTo>
                    <a:pt x="337875" y="364831"/>
                  </a:lnTo>
                  <a:lnTo>
                    <a:pt x="337875" y="410550"/>
                  </a:lnTo>
                  <a:lnTo>
                    <a:pt x="125675" y="410550"/>
                  </a:lnTo>
                  <a:lnTo>
                    <a:pt x="125675" y="364831"/>
                  </a:lnTo>
                  <a:lnTo>
                    <a:pt x="191974" y="364831"/>
                  </a:lnTo>
                  <a:lnTo>
                    <a:pt x="191974" y="280501"/>
                  </a:lnTo>
                  <a:lnTo>
                    <a:pt x="12639" y="280501"/>
                  </a:lnTo>
                  <a:cubicBezTo>
                    <a:pt x="5659" y="280501"/>
                    <a:pt x="0" y="274842"/>
                    <a:pt x="0" y="267862"/>
                  </a:cubicBezTo>
                  <a:lnTo>
                    <a:pt x="0" y="12639"/>
                  </a:lnTo>
                  <a:cubicBezTo>
                    <a:pt x="0" y="5659"/>
                    <a:pt x="5659" y="0"/>
                    <a:pt x="1263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245784" y="2095344"/>
              <a:ext cx="384175" cy="197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5288940" y="4140583"/>
            <a:ext cx="2001692" cy="637495"/>
            <a:chOff x="4557570" y="4195033"/>
            <a:chExt cx="2001692" cy="637495"/>
          </a:xfrm>
        </p:grpSpPr>
        <p:sp>
          <p:nvSpPr>
            <p:cNvPr id="204" name="Rounded Rectangle 203"/>
            <p:cNvSpPr/>
            <p:nvPr/>
          </p:nvSpPr>
          <p:spPr>
            <a:xfrm>
              <a:off x="4557570" y="4195033"/>
              <a:ext cx="2001692" cy="405113"/>
            </a:xfrm>
            <a:prstGeom prst="roundRect">
              <a:avLst>
                <a:gd name="adj" fmla="val 50000"/>
              </a:avLst>
            </a:prstGeom>
            <a:gradFill flip="none" rotWithShape="1">
              <a:gsLst>
                <a:gs pos="4000">
                  <a:schemeClr val="bg2">
                    <a:shade val="30000"/>
                    <a:satMod val="115000"/>
                  </a:schemeClr>
                </a:gs>
                <a:gs pos="67000">
                  <a:srgbClr val="DDDCDC"/>
                </a:gs>
                <a:gs pos="38000">
                  <a:schemeClr val="bg2">
                    <a:shade val="67500"/>
                    <a:satMod val="115000"/>
                  </a:schemeClr>
                </a:gs>
                <a:gs pos="50000">
                  <a:schemeClr val="bg2">
                    <a:shade val="100000"/>
                    <a:satMod val="11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p:nvSpPr>
          <p:spPr>
            <a:xfrm rot="10263307">
              <a:off x="4759579" y="4229756"/>
              <a:ext cx="335666" cy="335666"/>
            </a:xfrm>
            <a:prstGeom prst="ellipse">
              <a:avLst/>
            </a:prstGeom>
            <a:gradFill flip="none" rotWithShape="1">
              <a:gsLst>
                <a:gs pos="0">
                  <a:schemeClr val="bg1">
                    <a:shade val="30000"/>
                    <a:satMod val="115000"/>
                  </a:schemeClr>
                </a:gs>
                <a:gs pos="0">
                  <a:schemeClr val="tx1"/>
                </a:gs>
                <a:gs pos="100000">
                  <a:schemeClr val="bg1">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p:nvSpPr>
          <p:spPr>
            <a:xfrm rot="10263307">
              <a:off x="5415638" y="4229756"/>
              <a:ext cx="335666" cy="335666"/>
            </a:xfrm>
            <a:prstGeom prst="ellipse">
              <a:avLst/>
            </a:prstGeom>
            <a:gradFill flip="none" rotWithShape="1">
              <a:gsLst>
                <a:gs pos="0">
                  <a:schemeClr val="bg1">
                    <a:shade val="30000"/>
                    <a:satMod val="115000"/>
                  </a:schemeClr>
                </a:gs>
                <a:gs pos="0">
                  <a:schemeClr val="bg1">
                    <a:shade val="67500"/>
                    <a:satMod val="115000"/>
                  </a:schemeClr>
                </a:gs>
                <a:gs pos="100000">
                  <a:schemeClr val="bg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p:cNvSpPr/>
            <p:nvPr/>
          </p:nvSpPr>
          <p:spPr>
            <a:xfrm rot="10263307">
              <a:off x="6071697" y="4229756"/>
              <a:ext cx="335666" cy="335666"/>
            </a:xfrm>
            <a:prstGeom prst="ellipse">
              <a:avLst/>
            </a:prstGeom>
            <a:gradFill flip="none" rotWithShape="1">
              <a:gsLst>
                <a:gs pos="0">
                  <a:schemeClr val="bg1">
                    <a:shade val="30000"/>
                    <a:satMod val="115000"/>
                  </a:schemeClr>
                </a:gs>
                <a:gs pos="0">
                  <a:schemeClr val="bg1">
                    <a:shade val="67500"/>
                    <a:satMod val="115000"/>
                  </a:schemeClr>
                </a:gs>
                <a:gs pos="100000">
                  <a:schemeClr val="bg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5" name="Group 164"/>
            <p:cNvGrpSpPr/>
            <p:nvPr/>
          </p:nvGrpSpPr>
          <p:grpSpPr>
            <a:xfrm>
              <a:off x="4692129" y="4695311"/>
              <a:ext cx="1781317" cy="137217"/>
              <a:chOff x="10000321" y="1194938"/>
              <a:chExt cx="1781317" cy="137217"/>
            </a:xfrm>
          </p:grpSpPr>
          <p:sp>
            <p:nvSpPr>
              <p:cNvPr id="166" name="object 168">
                <a:extLst>
                  <a:ext uri="{FF2B5EF4-FFF2-40B4-BE49-F238E27FC236}">
                    <a16:creationId xmlns="" xmlns:a16="http://schemas.microsoft.com/office/drawing/2014/main" id="{1155F8A8-B0CA-45C6-8451-78298F124D47}"/>
                  </a:ext>
                </a:extLst>
              </p:cNvPr>
              <p:cNvSpPr txBox="1"/>
              <p:nvPr/>
            </p:nvSpPr>
            <p:spPr>
              <a:xfrm>
                <a:off x="11312655" y="1194938"/>
                <a:ext cx="468983" cy="137217"/>
              </a:xfrm>
              <a:prstGeom prst="rect">
                <a:avLst/>
              </a:prstGeom>
            </p:spPr>
            <p:txBody>
              <a:bodyPr vert="horz" wrap="square" lIns="0" tIns="13970" rIns="0" bIns="0" rtlCol="0">
                <a:spAutoFit/>
              </a:bodyPr>
              <a:lstStyle/>
              <a:p>
                <a:pPr algn="ctr">
                  <a:lnSpc>
                    <a:spcPct val="100000"/>
                  </a:lnSpc>
                  <a:spcBef>
                    <a:spcPts val="110"/>
                  </a:spcBef>
                </a:pPr>
                <a:r>
                  <a:rPr lang="en-US" sz="800" spc="0" dirty="0" smtClean="0">
                    <a:latin typeface="Arial"/>
                    <a:cs typeface="Arial"/>
                  </a:rPr>
                  <a:t>LIKE</a:t>
                </a:r>
                <a:endParaRPr sz="800" dirty="0">
                  <a:latin typeface="Arial"/>
                  <a:cs typeface="Arial"/>
                </a:endParaRPr>
              </a:p>
            </p:txBody>
          </p:sp>
          <p:sp>
            <p:nvSpPr>
              <p:cNvPr id="167" name="object 169">
                <a:extLst>
                  <a:ext uri="{FF2B5EF4-FFF2-40B4-BE49-F238E27FC236}">
                    <a16:creationId xmlns="" xmlns:a16="http://schemas.microsoft.com/office/drawing/2014/main" id="{3384102C-0504-4730-A790-C55BBEEB584E}"/>
                  </a:ext>
                </a:extLst>
              </p:cNvPr>
              <p:cNvSpPr txBox="1"/>
              <p:nvPr/>
            </p:nvSpPr>
            <p:spPr>
              <a:xfrm>
                <a:off x="10637967" y="1194938"/>
                <a:ext cx="495096"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NEITHER</a:t>
                </a:r>
                <a:endParaRPr sz="800" dirty="0">
                  <a:latin typeface="Arial"/>
                  <a:cs typeface="Arial"/>
                </a:endParaRPr>
              </a:p>
            </p:txBody>
          </p:sp>
          <p:sp>
            <p:nvSpPr>
              <p:cNvPr id="168" name="object 170">
                <a:extLst>
                  <a:ext uri="{FF2B5EF4-FFF2-40B4-BE49-F238E27FC236}">
                    <a16:creationId xmlns="" xmlns:a16="http://schemas.microsoft.com/office/drawing/2014/main" id="{094AE539-C646-4336-B916-247E9282E880}"/>
                  </a:ext>
                </a:extLst>
              </p:cNvPr>
              <p:cNvSpPr txBox="1"/>
              <p:nvPr/>
            </p:nvSpPr>
            <p:spPr>
              <a:xfrm>
                <a:off x="10000321" y="1194938"/>
                <a:ext cx="477787" cy="137217"/>
              </a:xfrm>
              <a:prstGeom prst="rect">
                <a:avLst/>
              </a:prstGeom>
            </p:spPr>
            <p:txBody>
              <a:bodyPr vert="horz" wrap="square" lIns="0" tIns="13970" rIns="0" bIns="0" rtlCol="0">
                <a:spAutoFit/>
              </a:bodyPr>
              <a:lstStyle/>
              <a:p>
                <a:pPr algn="ctr">
                  <a:lnSpc>
                    <a:spcPct val="100000"/>
                  </a:lnSpc>
                  <a:spcBef>
                    <a:spcPts val="110"/>
                  </a:spcBef>
                </a:pPr>
                <a:r>
                  <a:rPr lang="en-US" sz="800" b="1" spc="25" dirty="0" smtClean="0">
                    <a:solidFill>
                      <a:srgbClr val="C00000"/>
                    </a:solidFill>
                    <a:latin typeface="Arial"/>
                    <a:cs typeface="Arial"/>
                  </a:rPr>
                  <a:t>DISLIKE</a:t>
                </a:r>
                <a:endParaRPr sz="800" b="1" dirty="0">
                  <a:solidFill>
                    <a:srgbClr val="C00000"/>
                  </a:solidFill>
                  <a:latin typeface="Arial"/>
                  <a:cs typeface="Arial"/>
                </a:endParaRPr>
              </a:p>
            </p:txBody>
          </p:sp>
        </p:grpSp>
      </p:grpSp>
      <p:sp>
        <p:nvSpPr>
          <p:cNvPr id="175" name="Oval 174"/>
          <p:cNvSpPr/>
          <p:nvPr/>
        </p:nvSpPr>
        <p:spPr>
          <a:xfrm rot="10263307">
            <a:off x="6147008" y="4970782"/>
            <a:ext cx="335666" cy="335666"/>
          </a:xfrm>
          <a:prstGeom prst="ellipse">
            <a:avLst/>
          </a:prstGeom>
          <a:gradFill flip="none" rotWithShape="1">
            <a:gsLst>
              <a:gs pos="0">
                <a:srgbClr val="FFC000"/>
              </a:gs>
              <a:gs pos="0">
                <a:schemeClr val="accent4">
                  <a:lumMod val="60000"/>
                  <a:lumOff val="40000"/>
                </a:schemeClr>
              </a:gs>
              <a:gs pos="100000">
                <a:schemeClr val="bg1">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1" name="Group 200"/>
          <p:cNvGrpSpPr/>
          <p:nvPr/>
        </p:nvGrpSpPr>
        <p:grpSpPr>
          <a:xfrm>
            <a:off x="5423499" y="5436337"/>
            <a:ext cx="1781317" cy="137217"/>
            <a:chOff x="10000321" y="1194938"/>
            <a:chExt cx="1781317" cy="137217"/>
          </a:xfrm>
        </p:grpSpPr>
        <p:sp>
          <p:nvSpPr>
            <p:cNvPr id="202" name="object 168">
              <a:extLst>
                <a:ext uri="{FF2B5EF4-FFF2-40B4-BE49-F238E27FC236}">
                  <a16:creationId xmlns="" xmlns:a16="http://schemas.microsoft.com/office/drawing/2014/main" id="{1155F8A8-B0CA-45C6-8451-78298F124D47}"/>
                </a:ext>
              </a:extLst>
            </p:cNvPr>
            <p:cNvSpPr txBox="1"/>
            <p:nvPr/>
          </p:nvSpPr>
          <p:spPr>
            <a:xfrm>
              <a:off x="11312655" y="1194938"/>
              <a:ext cx="468983" cy="137217"/>
            </a:xfrm>
            <a:prstGeom prst="rect">
              <a:avLst/>
            </a:prstGeom>
          </p:spPr>
          <p:txBody>
            <a:bodyPr vert="horz" wrap="square" lIns="0" tIns="13970" rIns="0" bIns="0" rtlCol="0">
              <a:spAutoFit/>
            </a:bodyPr>
            <a:lstStyle/>
            <a:p>
              <a:pPr algn="ctr">
                <a:lnSpc>
                  <a:spcPct val="100000"/>
                </a:lnSpc>
                <a:spcBef>
                  <a:spcPts val="110"/>
                </a:spcBef>
              </a:pPr>
              <a:r>
                <a:rPr lang="en-US" sz="800" spc="0" dirty="0" smtClean="0">
                  <a:latin typeface="Arial"/>
                  <a:cs typeface="Arial"/>
                </a:rPr>
                <a:t>LIKE</a:t>
              </a:r>
              <a:endParaRPr sz="800" dirty="0">
                <a:latin typeface="Arial"/>
                <a:cs typeface="Arial"/>
              </a:endParaRPr>
            </a:p>
          </p:txBody>
        </p:sp>
        <p:sp>
          <p:nvSpPr>
            <p:cNvPr id="206" name="object 169">
              <a:extLst>
                <a:ext uri="{FF2B5EF4-FFF2-40B4-BE49-F238E27FC236}">
                  <a16:creationId xmlns="" xmlns:a16="http://schemas.microsoft.com/office/drawing/2014/main" id="{3384102C-0504-4730-A790-C55BBEEB584E}"/>
                </a:ext>
              </a:extLst>
            </p:cNvPr>
            <p:cNvSpPr txBox="1"/>
            <p:nvPr/>
          </p:nvSpPr>
          <p:spPr>
            <a:xfrm>
              <a:off x="10637967" y="1194938"/>
              <a:ext cx="495096" cy="137217"/>
            </a:xfrm>
            <a:prstGeom prst="rect">
              <a:avLst/>
            </a:prstGeom>
          </p:spPr>
          <p:txBody>
            <a:bodyPr vert="horz" wrap="square" lIns="0" tIns="13970" rIns="0" bIns="0" rtlCol="0">
              <a:spAutoFit/>
            </a:bodyPr>
            <a:lstStyle/>
            <a:p>
              <a:pPr algn="ctr">
                <a:lnSpc>
                  <a:spcPct val="100000"/>
                </a:lnSpc>
                <a:spcBef>
                  <a:spcPts val="110"/>
                </a:spcBef>
              </a:pPr>
              <a:r>
                <a:rPr lang="en-US" sz="800" b="1" spc="15" dirty="0" smtClean="0">
                  <a:solidFill>
                    <a:schemeClr val="accent4"/>
                  </a:solidFill>
                  <a:latin typeface="Arial"/>
                  <a:cs typeface="Arial"/>
                </a:rPr>
                <a:t>NEITHER</a:t>
              </a:r>
              <a:endParaRPr sz="800" b="1" dirty="0">
                <a:solidFill>
                  <a:schemeClr val="accent4"/>
                </a:solidFill>
                <a:latin typeface="Arial"/>
                <a:cs typeface="Arial"/>
              </a:endParaRPr>
            </a:p>
          </p:txBody>
        </p:sp>
        <p:sp>
          <p:nvSpPr>
            <p:cNvPr id="210" name="object 170">
              <a:extLst>
                <a:ext uri="{FF2B5EF4-FFF2-40B4-BE49-F238E27FC236}">
                  <a16:creationId xmlns="" xmlns:a16="http://schemas.microsoft.com/office/drawing/2014/main" id="{094AE539-C646-4336-B916-247E9282E880}"/>
                </a:ext>
              </a:extLst>
            </p:cNvPr>
            <p:cNvSpPr txBox="1"/>
            <p:nvPr/>
          </p:nvSpPr>
          <p:spPr>
            <a:xfrm>
              <a:off x="10000321" y="1194938"/>
              <a:ext cx="477787" cy="137217"/>
            </a:xfrm>
            <a:prstGeom prst="rect">
              <a:avLst/>
            </a:prstGeom>
          </p:spPr>
          <p:txBody>
            <a:bodyPr vert="horz" wrap="square" lIns="0" tIns="13970" rIns="0" bIns="0" rtlCol="0">
              <a:spAutoFit/>
            </a:bodyPr>
            <a:lstStyle/>
            <a:p>
              <a:pPr algn="ctr">
                <a:lnSpc>
                  <a:spcPct val="100000"/>
                </a:lnSpc>
                <a:spcBef>
                  <a:spcPts val="110"/>
                </a:spcBef>
              </a:pPr>
              <a:r>
                <a:rPr lang="en-US" sz="800" spc="25" dirty="0" smtClean="0">
                  <a:latin typeface="Arial"/>
                  <a:cs typeface="Arial"/>
                </a:rPr>
                <a:t>DISLIKE</a:t>
              </a:r>
              <a:endParaRPr sz="800" dirty="0">
                <a:latin typeface="Arial"/>
                <a:cs typeface="Arial"/>
              </a:endParaRPr>
            </a:p>
          </p:txBody>
        </p:sp>
      </p:grpSp>
      <p:sp>
        <p:nvSpPr>
          <p:cNvPr id="215" name="Oval 214"/>
          <p:cNvSpPr/>
          <p:nvPr/>
        </p:nvSpPr>
        <p:spPr>
          <a:xfrm rot="10263307">
            <a:off x="6803067" y="5771426"/>
            <a:ext cx="335666" cy="335666"/>
          </a:xfrm>
          <a:prstGeom prst="ellipse">
            <a:avLst/>
          </a:prstGeom>
          <a:gradFill flip="none" rotWithShape="1">
            <a:gsLst>
              <a:gs pos="0">
                <a:schemeClr val="bg1">
                  <a:shade val="30000"/>
                  <a:satMod val="115000"/>
                </a:schemeClr>
              </a:gs>
              <a:gs pos="0">
                <a:schemeClr val="accent6">
                  <a:lumMod val="60000"/>
                  <a:lumOff val="40000"/>
                </a:schemeClr>
              </a:gs>
              <a:gs pos="100000">
                <a:schemeClr val="bg1">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6" name="Group 215"/>
          <p:cNvGrpSpPr/>
          <p:nvPr/>
        </p:nvGrpSpPr>
        <p:grpSpPr>
          <a:xfrm>
            <a:off x="5423499" y="6236981"/>
            <a:ext cx="1781317" cy="137217"/>
            <a:chOff x="10000321" y="1194938"/>
            <a:chExt cx="1781317" cy="137217"/>
          </a:xfrm>
        </p:grpSpPr>
        <p:sp>
          <p:nvSpPr>
            <p:cNvPr id="217" name="object 168">
              <a:extLst>
                <a:ext uri="{FF2B5EF4-FFF2-40B4-BE49-F238E27FC236}">
                  <a16:creationId xmlns="" xmlns:a16="http://schemas.microsoft.com/office/drawing/2014/main" id="{1155F8A8-B0CA-45C6-8451-78298F124D47}"/>
                </a:ext>
              </a:extLst>
            </p:cNvPr>
            <p:cNvSpPr txBox="1"/>
            <p:nvPr/>
          </p:nvSpPr>
          <p:spPr>
            <a:xfrm>
              <a:off x="11312655" y="1194938"/>
              <a:ext cx="468983" cy="137217"/>
            </a:xfrm>
            <a:prstGeom prst="rect">
              <a:avLst/>
            </a:prstGeom>
          </p:spPr>
          <p:txBody>
            <a:bodyPr vert="horz" wrap="square" lIns="0" tIns="13970" rIns="0" bIns="0" rtlCol="0">
              <a:spAutoFit/>
            </a:bodyPr>
            <a:lstStyle/>
            <a:p>
              <a:pPr algn="ctr">
                <a:lnSpc>
                  <a:spcPct val="100000"/>
                </a:lnSpc>
                <a:spcBef>
                  <a:spcPts val="110"/>
                </a:spcBef>
              </a:pPr>
              <a:r>
                <a:rPr lang="en-US" sz="800" b="1" spc="0" dirty="0" smtClean="0">
                  <a:solidFill>
                    <a:schemeClr val="accent6"/>
                  </a:solidFill>
                  <a:latin typeface="Arial"/>
                  <a:cs typeface="Arial"/>
                </a:rPr>
                <a:t>LIKE</a:t>
              </a:r>
              <a:endParaRPr sz="800" b="1" dirty="0">
                <a:solidFill>
                  <a:schemeClr val="accent6"/>
                </a:solidFill>
                <a:latin typeface="Arial"/>
                <a:cs typeface="Arial"/>
              </a:endParaRPr>
            </a:p>
          </p:txBody>
        </p:sp>
        <p:sp>
          <p:nvSpPr>
            <p:cNvPr id="218" name="object 169">
              <a:extLst>
                <a:ext uri="{FF2B5EF4-FFF2-40B4-BE49-F238E27FC236}">
                  <a16:creationId xmlns="" xmlns:a16="http://schemas.microsoft.com/office/drawing/2014/main" id="{3384102C-0504-4730-A790-C55BBEEB584E}"/>
                </a:ext>
              </a:extLst>
            </p:cNvPr>
            <p:cNvSpPr txBox="1"/>
            <p:nvPr/>
          </p:nvSpPr>
          <p:spPr>
            <a:xfrm>
              <a:off x="10637967" y="1194938"/>
              <a:ext cx="495096"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NEITHER</a:t>
              </a:r>
              <a:endParaRPr sz="800" dirty="0">
                <a:latin typeface="Arial"/>
                <a:cs typeface="Arial"/>
              </a:endParaRPr>
            </a:p>
          </p:txBody>
        </p:sp>
        <p:sp>
          <p:nvSpPr>
            <p:cNvPr id="219" name="object 170">
              <a:extLst>
                <a:ext uri="{FF2B5EF4-FFF2-40B4-BE49-F238E27FC236}">
                  <a16:creationId xmlns="" xmlns:a16="http://schemas.microsoft.com/office/drawing/2014/main" id="{094AE539-C646-4336-B916-247E9282E880}"/>
                </a:ext>
              </a:extLst>
            </p:cNvPr>
            <p:cNvSpPr txBox="1"/>
            <p:nvPr/>
          </p:nvSpPr>
          <p:spPr>
            <a:xfrm>
              <a:off x="10000321" y="1194938"/>
              <a:ext cx="477787" cy="137217"/>
            </a:xfrm>
            <a:prstGeom prst="rect">
              <a:avLst/>
            </a:prstGeom>
          </p:spPr>
          <p:txBody>
            <a:bodyPr vert="horz" wrap="square" lIns="0" tIns="13970" rIns="0" bIns="0" rtlCol="0">
              <a:spAutoFit/>
            </a:bodyPr>
            <a:lstStyle/>
            <a:p>
              <a:pPr algn="ctr">
                <a:lnSpc>
                  <a:spcPct val="100000"/>
                </a:lnSpc>
                <a:spcBef>
                  <a:spcPts val="110"/>
                </a:spcBef>
              </a:pPr>
              <a:r>
                <a:rPr lang="en-US" sz="800" spc="25" dirty="0" smtClean="0">
                  <a:latin typeface="Arial"/>
                  <a:cs typeface="Arial"/>
                </a:rPr>
                <a:t>DISLIKE</a:t>
              </a:r>
              <a:endParaRPr sz="800" dirty="0">
                <a:latin typeface="Arial"/>
                <a:cs typeface="Arial"/>
              </a:endParaRPr>
            </a:p>
          </p:txBody>
        </p:sp>
      </p:grpSp>
      <p:sp>
        <p:nvSpPr>
          <p:cNvPr id="220" name="TextBox 219"/>
          <p:cNvSpPr txBox="1"/>
          <p:nvPr/>
        </p:nvSpPr>
        <p:spPr>
          <a:xfrm>
            <a:off x="5155280" y="3838664"/>
            <a:ext cx="2200187"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APPEAL</a:t>
            </a:r>
            <a:endParaRPr lang="en-US" sz="600" dirty="0">
              <a:latin typeface="Arial" charset="0"/>
              <a:ea typeface="Arial" charset="0"/>
              <a:cs typeface="Arial" charset="0"/>
            </a:endParaRPr>
          </a:p>
        </p:txBody>
      </p:sp>
      <p:sp>
        <p:nvSpPr>
          <p:cNvPr id="236" name="TextBox 235"/>
          <p:cNvSpPr txBox="1"/>
          <p:nvPr/>
        </p:nvSpPr>
        <p:spPr>
          <a:xfrm>
            <a:off x="4346120" y="4241345"/>
            <a:ext cx="1126165" cy="246221"/>
          </a:xfrm>
          <a:prstGeom prst="rect">
            <a:avLst/>
          </a:prstGeom>
          <a:noFill/>
        </p:spPr>
        <p:txBody>
          <a:bodyPr wrap="square" rtlCol="0">
            <a:spAutoFit/>
          </a:bodyPr>
          <a:lstStyle/>
          <a:p>
            <a:r>
              <a:rPr lang="en-US" sz="1000" b="1" dirty="0" smtClean="0">
                <a:latin typeface="Arial" charset="0"/>
                <a:ea typeface="Arial" charset="0"/>
                <a:cs typeface="Arial" charset="0"/>
              </a:rPr>
              <a:t>Concept A</a:t>
            </a:r>
            <a:endParaRPr lang="en-US" sz="1000" b="1" dirty="0">
              <a:latin typeface="Arial" charset="0"/>
              <a:ea typeface="Arial" charset="0"/>
              <a:cs typeface="Arial" charset="0"/>
            </a:endParaRPr>
          </a:p>
        </p:txBody>
      </p:sp>
      <p:sp>
        <p:nvSpPr>
          <p:cNvPr id="237" name="TextBox 236"/>
          <p:cNvSpPr txBox="1"/>
          <p:nvPr/>
        </p:nvSpPr>
        <p:spPr>
          <a:xfrm>
            <a:off x="4346120" y="5037645"/>
            <a:ext cx="1126165" cy="246221"/>
          </a:xfrm>
          <a:prstGeom prst="rect">
            <a:avLst/>
          </a:prstGeom>
          <a:noFill/>
        </p:spPr>
        <p:txBody>
          <a:bodyPr wrap="square" rtlCol="0">
            <a:spAutoFit/>
          </a:bodyPr>
          <a:lstStyle/>
          <a:p>
            <a:r>
              <a:rPr lang="en-US" sz="1000" b="1" dirty="0">
                <a:latin typeface="Arial" charset="0"/>
                <a:ea typeface="Arial" charset="0"/>
                <a:cs typeface="Arial" charset="0"/>
              </a:rPr>
              <a:t>Concept </a:t>
            </a:r>
            <a:r>
              <a:rPr lang="en-US" sz="1000" b="1" dirty="0" smtClean="0">
                <a:latin typeface="Arial" charset="0"/>
                <a:ea typeface="Arial" charset="0"/>
                <a:cs typeface="Arial" charset="0"/>
              </a:rPr>
              <a:t>B</a:t>
            </a:r>
            <a:endParaRPr lang="en-US" sz="1000" b="1" dirty="0">
              <a:latin typeface="Arial" charset="0"/>
              <a:ea typeface="Arial" charset="0"/>
              <a:cs typeface="Arial" charset="0"/>
            </a:endParaRPr>
          </a:p>
        </p:txBody>
      </p:sp>
      <p:sp>
        <p:nvSpPr>
          <p:cNvPr id="238" name="TextBox 237"/>
          <p:cNvSpPr txBox="1"/>
          <p:nvPr/>
        </p:nvSpPr>
        <p:spPr>
          <a:xfrm>
            <a:off x="4346120" y="5802834"/>
            <a:ext cx="1126165" cy="246221"/>
          </a:xfrm>
          <a:prstGeom prst="rect">
            <a:avLst/>
          </a:prstGeom>
          <a:noFill/>
        </p:spPr>
        <p:txBody>
          <a:bodyPr wrap="square" rtlCol="0">
            <a:spAutoFit/>
          </a:bodyPr>
          <a:lstStyle/>
          <a:p>
            <a:r>
              <a:rPr lang="en-US" sz="1000" b="1" dirty="0">
                <a:latin typeface="Arial" charset="0"/>
                <a:ea typeface="Arial" charset="0"/>
                <a:cs typeface="Arial" charset="0"/>
              </a:rPr>
              <a:t>Concept </a:t>
            </a:r>
            <a:r>
              <a:rPr lang="en-US" sz="1000" b="1" dirty="0" smtClean="0">
                <a:latin typeface="Arial" charset="0"/>
                <a:ea typeface="Arial" charset="0"/>
                <a:cs typeface="Arial" charset="0"/>
              </a:rPr>
              <a:t>C</a:t>
            </a:r>
            <a:endParaRPr lang="en-US" sz="1000" b="1" dirty="0">
              <a:latin typeface="Arial" charset="0"/>
              <a:ea typeface="Arial" charset="0"/>
              <a:cs typeface="Arial" charset="0"/>
            </a:endParaRPr>
          </a:p>
        </p:txBody>
      </p:sp>
      <p:grpSp>
        <p:nvGrpSpPr>
          <p:cNvPr id="20" name="Group 19"/>
          <p:cNvGrpSpPr/>
          <p:nvPr/>
        </p:nvGrpSpPr>
        <p:grpSpPr>
          <a:xfrm>
            <a:off x="4173400" y="790124"/>
            <a:ext cx="3676216" cy="2096214"/>
            <a:chOff x="4346120" y="570668"/>
            <a:chExt cx="3676216" cy="2096214"/>
          </a:xfrm>
        </p:grpSpPr>
        <p:sp>
          <p:nvSpPr>
            <p:cNvPr id="225" name="Round Same Side Corner Rectangle 224"/>
            <p:cNvSpPr/>
            <p:nvPr/>
          </p:nvSpPr>
          <p:spPr>
            <a:xfrm rot="5400000">
              <a:off x="6868331" y="809342"/>
              <a:ext cx="389350" cy="753758"/>
            </a:xfrm>
            <a:prstGeom prst="round2SameRect">
              <a:avLst>
                <a:gd name="adj1" fmla="val 6322"/>
                <a:gd name="adj2" fmla="val 0"/>
              </a:avLst>
            </a:prstGeom>
            <a:gradFill flip="none" rotWithShape="1">
              <a:gsLst>
                <a:gs pos="0">
                  <a:schemeClr val="bg1">
                    <a:shade val="30000"/>
                    <a:satMod val="115000"/>
                  </a:schemeClr>
                </a:gs>
                <a:gs pos="0">
                  <a:schemeClr val="bg1">
                    <a:shade val="67500"/>
                    <a:satMod val="115000"/>
                  </a:schemeClr>
                </a:gs>
                <a:gs pos="52000">
                  <a:schemeClr val="bg1">
                    <a:shade val="100000"/>
                    <a:satMod val="115000"/>
                  </a:schemeClr>
                </a:gs>
              </a:gsLst>
              <a:lin ang="8100000" scaled="1"/>
              <a:tileRect/>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ound Same Side Corner Rectangle 225"/>
            <p:cNvSpPr/>
            <p:nvPr/>
          </p:nvSpPr>
          <p:spPr>
            <a:xfrm rot="16200000">
              <a:off x="5309878" y="809342"/>
              <a:ext cx="389350" cy="753758"/>
            </a:xfrm>
            <a:prstGeom prst="round2SameRect">
              <a:avLst>
                <a:gd name="adj1" fmla="val 5382"/>
                <a:gd name="adj2" fmla="val 0"/>
              </a:avLst>
            </a:prstGeom>
            <a:gradFill flip="none" rotWithShape="1">
              <a:gsLst>
                <a:gs pos="0">
                  <a:schemeClr val="bg1">
                    <a:shade val="30000"/>
                    <a:satMod val="115000"/>
                  </a:schemeClr>
                </a:gs>
                <a:gs pos="0">
                  <a:srgbClr val="C00000"/>
                </a:gs>
                <a:gs pos="100000">
                  <a:schemeClr val="bg1">
                    <a:shade val="100000"/>
                    <a:satMod val="115000"/>
                  </a:schemeClr>
                </a:gs>
              </a:gsLst>
              <a:lin ang="18000000" scaled="0"/>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ound Same Side Corner Rectangle 226"/>
            <p:cNvSpPr/>
            <p:nvPr/>
          </p:nvSpPr>
          <p:spPr>
            <a:xfrm rot="5400000">
              <a:off x="6089104" y="809342"/>
              <a:ext cx="389350" cy="753758"/>
            </a:xfrm>
            <a:prstGeom prst="round2SameRect">
              <a:avLst>
                <a:gd name="adj1" fmla="val 0"/>
                <a:gd name="adj2" fmla="val 0"/>
              </a:avLst>
            </a:prstGeom>
            <a:gradFill flip="none" rotWithShape="1">
              <a:gsLst>
                <a:gs pos="0">
                  <a:schemeClr val="bg1">
                    <a:shade val="30000"/>
                    <a:satMod val="115000"/>
                  </a:schemeClr>
                </a:gs>
                <a:gs pos="0">
                  <a:schemeClr val="bg1">
                    <a:shade val="67500"/>
                    <a:satMod val="115000"/>
                  </a:schemeClr>
                </a:gs>
                <a:gs pos="52000">
                  <a:schemeClr val="bg1">
                    <a:shade val="100000"/>
                    <a:satMod val="115000"/>
                  </a:schemeClr>
                </a:gs>
              </a:gsLst>
              <a:lin ang="8100000" scaled="1"/>
              <a:tileRect/>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p:cNvGrpSpPr/>
            <p:nvPr/>
          </p:nvGrpSpPr>
          <p:grpSpPr>
            <a:xfrm>
              <a:off x="5332015" y="1123131"/>
              <a:ext cx="1984517" cy="137217"/>
              <a:chOff x="10000321" y="1194938"/>
              <a:chExt cx="1984517" cy="137217"/>
            </a:xfrm>
          </p:grpSpPr>
          <p:sp>
            <p:nvSpPr>
              <p:cNvPr id="90" name="object 168">
                <a:extLst>
                  <a:ext uri="{FF2B5EF4-FFF2-40B4-BE49-F238E27FC236}">
                    <a16:creationId xmlns="" xmlns:a16="http://schemas.microsoft.com/office/drawing/2014/main" id="{1155F8A8-B0CA-45C6-8451-78298F124D47}"/>
                  </a:ext>
                </a:extLst>
              </p:cNvPr>
              <p:cNvSpPr txBox="1"/>
              <p:nvPr/>
            </p:nvSpPr>
            <p:spPr>
              <a:xfrm>
                <a:off x="11515855" y="1194938"/>
                <a:ext cx="468983" cy="137217"/>
              </a:xfrm>
              <a:prstGeom prst="rect">
                <a:avLst/>
              </a:prstGeom>
            </p:spPr>
            <p:txBody>
              <a:bodyPr vert="horz" wrap="square" lIns="0" tIns="13970" rIns="0" bIns="0" rtlCol="0">
                <a:spAutoFit/>
              </a:bodyPr>
              <a:lstStyle/>
              <a:p>
                <a:pPr algn="ctr">
                  <a:lnSpc>
                    <a:spcPct val="100000"/>
                  </a:lnSpc>
                  <a:spcBef>
                    <a:spcPts val="110"/>
                  </a:spcBef>
                </a:pPr>
                <a:r>
                  <a:rPr lang="en-US" sz="800" spc="0" dirty="0" smtClean="0">
                    <a:latin typeface="Arial"/>
                    <a:cs typeface="Arial"/>
                  </a:rPr>
                  <a:t>STRONG</a:t>
                </a:r>
                <a:endParaRPr sz="800" dirty="0">
                  <a:latin typeface="Arial"/>
                  <a:cs typeface="Arial"/>
                </a:endParaRPr>
              </a:p>
            </p:txBody>
          </p:sp>
          <p:sp>
            <p:nvSpPr>
              <p:cNvPr id="91" name="object 169">
                <a:extLst>
                  <a:ext uri="{FF2B5EF4-FFF2-40B4-BE49-F238E27FC236}">
                    <a16:creationId xmlns="" xmlns:a16="http://schemas.microsoft.com/office/drawing/2014/main" id="{3384102C-0504-4730-A790-C55BBEEB584E}"/>
                  </a:ext>
                </a:extLst>
              </p:cNvPr>
              <p:cNvSpPr txBox="1"/>
              <p:nvPr/>
            </p:nvSpPr>
            <p:spPr>
              <a:xfrm>
                <a:off x="10749727" y="1194938"/>
                <a:ext cx="380891"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MOD</a:t>
                </a:r>
                <a:endParaRPr sz="800" dirty="0">
                  <a:latin typeface="Arial"/>
                  <a:cs typeface="Arial"/>
                </a:endParaRPr>
              </a:p>
            </p:txBody>
          </p:sp>
          <p:sp>
            <p:nvSpPr>
              <p:cNvPr id="92" name="object 170">
                <a:extLst>
                  <a:ext uri="{FF2B5EF4-FFF2-40B4-BE49-F238E27FC236}">
                    <a16:creationId xmlns="" xmlns:a16="http://schemas.microsoft.com/office/drawing/2014/main" id="{094AE539-C646-4336-B916-247E9282E880}"/>
                  </a:ext>
                </a:extLst>
              </p:cNvPr>
              <p:cNvSpPr txBox="1"/>
              <p:nvPr/>
            </p:nvSpPr>
            <p:spPr>
              <a:xfrm>
                <a:off x="10000321" y="1194938"/>
                <a:ext cx="352927" cy="137217"/>
              </a:xfrm>
              <a:prstGeom prst="rect">
                <a:avLst/>
              </a:prstGeom>
            </p:spPr>
            <p:txBody>
              <a:bodyPr vert="horz" wrap="square" lIns="0" tIns="13970" rIns="0" bIns="0" rtlCol="0">
                <a:spAutoFit/>
              </a:bodyPr>
              <a:lstStyle/>
              <a:p>
                <a:pPr algn="ctr">
                  <a:lnSpc>
                    <a:spcPct val="100000"/>
                  </a:lnSpc>
                  <a:spcBef>
                    <a:spcPts val="110"/>
                  </a:spcBef>
                </a:pPr>
                <a:r>
                  <a:rPr sz="800" b="1" spc="25" smtClean="0">
                    <a:latin typeface="Arial"/>
                    <a:cs typeface="Arial"/>
                  </a:rPr>
                  <a:t>W</a:t>
                </a:r>
                <a:r>
                  <a:rPr lang="en-US" sz="800" b="1" spc="25" smtClean="0">
                    <a:latin typeface="Arial"/>
                    <a:cs typeface="Arial"/>
                  </a:rPr>
                  <a:t>EAK</a:t>
                </a:r>
                <a:endParaRPr sz="800" b="1">
                  <a:latin typeface="Arial"/>
                  <a:cs typeface="Arial"/>
                </a:endParaRPr>
              </a:p>
            </p:txBody>
          </p:sp>
        </p:grpSp>
        <p:grpSp>
          <p:nvGrpSpPr>
            <p:cNvPr id="93" name="Group 92"/>
            <p:cNvGrpSpPr/>
            <p:nvPr/>
          </p:nvGrpSpPr>
          <p:grpSpPr>
            <a:xfrm>
              <a:off x="5122884" y="1415522"/>
              <a:ext cx="2312211" cy="389350"/>
              <a:chOff x="5075171" y="2519340"/>
              <a:chExt cx="2312211" cy="389350"/>
            </a:xfrm>
          </p:grpSpPr>
          <p:sp>
            <p:nvSpPr>
              <p:cNvPr id="94" name="Round Same Side Corner Rectangle 93"/>
              <p:cNvSpPr/>
              <p:nvPr/>
            </p:nvSpPr>
            <p:spPr>
              <a:xfrm rot="5400000">
                <a:off x="6815828" y="2337136"/>
                <a:ext cx="389350" cy="753758"/>
              </a:xfrm>
              <a:prstGeom prst="round2SameRect">
                <a:avLst>
                  <a:gd name="adj1" fmla="val 6322"/>
                  <a:gd name="adj2" fmla="val 0"/>
                </a:avLst>
              </a:prstGeom>
              <a:gradFill flip="none" rotWithShape="1">
                <a:gsLst>
                  <a:gs pos="0">
                    <a:schemeClr val="bg1">
                      <a:shade val="30000"/>
                      <a:satMod val="115000"/>
                    </a:schemeClr>
                  </a:gs>
                  <a:gs pos="0">
                    <a:schemeClr val="bg1">
                      <a:shade val="67500"/>
                      <a:satMod val="115000"/>
                    </a:schemeClr>
                  </a:gs>
                  <a:gs pos="52000">
                    <a:schemeClr val="bg1">
                      <a:shade val="100000"/>
                      <a:satMod val="115000"/>
                    </a:schemeClr>
                  </a:gs>
                </a:gsLst>
                <a:lin ang="8100000" scaled="1"/>
                <a:tileRect/>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 Same Side Corner Rectangle 94"/>
              <p:cNvSpPr/>
              <p:nvPr/>
            </p:nvSpPr>
            <p:spPr>
              <a:xfrm rot="16200000">
                <a:off x="5257375" y="2337136"/>
                <a:ext cx="389350" cy="753758"/>
              </a:xfrm>
              <a:prstGeom prst="round2SameRect">
                <a:avLst>
                  <a:gd name="adj1" fmla="val 5382"/>
                  <a:gd name="adj2" fmla="val 0"/>
                </a:avLst>
              </a:prstGeom>
              <a:gradFill flip="none" rotWithShape="1">
                <a:gsLst>
                  <a:gs pos="0">
                    <a:schemeClr val="bg1">
                      <a:shade val="30000"/>
                      <a:satMod val="115000"/>
                    </a:schemeClr>
                  </a:gs>
                  <a:gs pos="0">
                    <a:schemeClr val="bg1">
                      <a:shade val="67500"/>
                      <a:satMod val="115000"/>
                    </a:schemeClr>
                  </a:gs>
                  <a:gs pos="52000">
                    <a:schemeClr val="bg1">
                      <a:shade val="100000"/>
                      <a:satMod val="115000"/>
                    </a:schemeClr>
                  </a:gs>
                </a:gsLst>
                <a:lin ang="8100000" scaled="1"/>
                <a:tileRect/>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 Same Side Corner Rectangle 95"/>
              <p:cNvSpPr/>
              <p:nvPr/>
            </p:nvSpPr>
            <p:spPr>
              <a:xfrm rot="5400000">
                <a:off x="6036601" y="2337136"/>
                <a:ext cx="389350" cy="753758"/>
              </a:xfrm>
              <a:prstGeom prst="round2SameRect">
                <a:avLst>
                  <a:gd name="adj1" fmla="val 0"/>
                  <a:gd name="adj2" fmla="val 0"/>
                </a:avLst>
              </a:prstGeom>
              <a:gradFill flip="none" rotWithShape="1">
                <a:gsLst>
                  <a:gs pos="0">
                    <a:schemeClr val="bg1">
                      <a:shade val="30000"/>
                      <a:satMod val="115000"/>
                    </a:schemeClr>
                  </a:gs>
                  <a:gs pos="0">
                    <a:schemeClr val="accent4">
                      <a:lumMod val="60000"/>
                      <a:lumOff val="40000"/>
                    </a:schemeClr>
                  </a:gs>
                  <a:gs pos="100000">
                    <a:schemeClr val="bg1">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Round Same Side Corner Rectangle 102"/>
            <p:cNvSpPr/>
            <p:nvPr/>
          </p:nvSpPr>
          <p:spPr>
            <a:xfrm rot="5400000">
              <a:off x="6862721" y="1663960"/>
              <a:ext cx="389350" cy="753758"/>
            </a:xfrm>
            <a:prstGeom prst="round2SameRect">
              <a:avLst>
                <a:gd name="adj1" fmla="val 6322"/>
                <a:gd name="adj2" fmla="val 0"/>
              </a:avLst>
            </a:prstGeom>
            <a:gradFill flip="none" rotWithShape="1">
              <a:gsLst>
                <a:gs pos="0">
                  <a:schemeClr val="bg1">
                    <a:shade val="30000"/>
                    <a:satMod val="115000"/>
                  </a:schemeClr>
                </a:gs>
                <a:gs pos="0">
                  <a:schemeClr val="accent6">
                    <a:lumMod val="60000"/>
                    <a:lumOff val="40000"/>
                  </a:schemeClr>
                </a:gs>
                <a:gs pos="100000">
                  <a:schemeClr val="bg1">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ound Same Side Corner Rectangle 103"/>
            <p:cNvSpPr/>
            <p:nvPr/>
          </p:nvSpPr>
          <p:spPr>
            <a:xfrm rot="16200000">
              <a:off x="5304268" y="1663960"/>
              <a:ext cx="389350" cy="753758"/>
            </a:xfrm>
            <a:prstGeom prst="round2SameRect">
              <a:avLst>
                <a:gd name="adj1" fmla="val 5382"/>
                <a:gd name="adj2" fmla="val 0"/>
              </a:avLst>
            </a:prstGeom>
            <a:gradFill flip="none" rotWithShape="1">
              <a:gsLst>
                <a:gs pos="0">
                  <a:schemeClr val="bg1">
                    <a:shade val="30000"/>
                    <a:satMod val="115000"/>
                  </a:schemeClr>
                </a:gs>
                <a:gs pos="0">
                  <a:schemeClr val="bg1">
                    <a:shade val="67500"/>
                    <a:satMod val="115000"/>
                  </a:schemeClr>
                </a:gs>
                <a:gs pos="52000">
                  <a:schemeClr val="bg1">
                    <a:shade val="100000"/>
                    <a:satMod val="115000"/>
                  </a:schemeClr>
                </a:gs>
              </a:gsLst>
              <a:lin ang="8100000" scaled="1"/>
              <a:tileRect/>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ound Same Side Corner Rectangle 104"/>
            <p:cNvSpPr/>
            <p:nvPr/>
          </p:nvSpPr>
          <p:spPr>
            <a:xfrm rot="5400000">
              <a:off x="6083494" y="1663960"/>
              <a:ext cx="389350" cy="753758"/>
            </a:xfrm>
            <a:prstGeom prst="round2SameRect">
              <a:avLst>
                <a:gd name="adj1" fmla="val 0"/>
                <a:gd name="adj2" fmla="val 0"/>
              </a:avLst>
            </a:prstGeom>
            <a:gradFill flip="none" rotWithShape="1">
              <a:gsLst>
                <a:gs pos="0">
                  <a:schemeClr val="bg1">
                    <a:shade val="30000"/>
                    <a:satMod val="115000"/>
                  </a:schemeClr>
                </a:gs>
                <a:gs pos="0">
                  <a:schemeClr val="bg1">
                    <a:shade val="67500"/>
                    <a:satMod val="115000"/>
                  </a:schemeClr>
                </a:gs>
                <a:gs pos="52000">
                  <a:schemeClr val="bg1">
                    <a:shade val="100000"/>
                    <a:satMod val="115000"/>
                  </a:schemeClr>
                </a:gs>
              </a:gsLst>
              <a:lin ang="8100000" scaled="1"/>
              <a:tileRect/>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p:cNvSpPr txBox="1"/>
            <p:nvPr/>
          </p:nvSpPr>
          <p:spPr>
            <a:xfrm>
              <a:off x="5183856" y="570668"/>
              <a:ext cx="2200187" cy="261610"/>
            </a:xfrm>
            <a:prstGeom prst="rect">
              <a:avLst/>
            </a:prstGeom>
            <a:noFill/>
          </p:spPr>
          <p:txBody>
            <a:bodyPr wrap="square" rtlCol="0">
              <a:spAutoFit/>
            </a:bodyPr>
            <a:lstStyle/>
            <a:p>
              <a:pPr algn="ctr"/>
              <a:r>
                <a:rPr lang="en-US" sz="1100" b="1" dirty="0" smtClean="0">
                  <a:solidFill>
                    <a:srgbClr val="01C3BB"/>
                  </a:solidFill>
                  <a:latin typeface="Arial" charset="0"/>
                  <a:ea typeface="Arial" charset="0"/>
                  <a:cs typeface="Arial" charset="0"/>
                </a:rPr>
                <a:t>REPUTATION STRENGTH</a:t>
              </a:r>
              <a:endParaRPr lang="en-US" sz="600" dirty="0">
                <a:solidFill>
                  <a:srgbClr val="01C3BB"/>
                </a:solidFill>
                <a:latin typeface="Arial" charset="0"/>
                <a:ea typeface="Arial" charset="0"/>
                <a:cs typeface="Arial" charset="0"/>
              </a:endParaRPr>
            </a:p>
          </p:txBody>
        </p:sp>
        <p:sp>
          <p:nvSpPr>
            <p:cNvPr id="8" name="TextBox 7"/>
            <p:cNvSpPr txBox="1"/>
            <p:nvPr/>
          </p:nvSpPr>
          <p:spPr>
            <a:xfrm>
              <a:off x="4346120" y="1069702"/>
              <a:ext cx="1126165" cy="246221"/>
            </a:xfrm>
            <a:prstGeom prst="rect">
              <a:avLst/>
            </a:prstGeom>
            <a:noFill/>
          </p:spPr>
          <p:txBody>
            <a:bodyPr wrap="square" rtlCol="0">
              <a:spAutoFit/>
            </a:bodyPr>
            <a:lstStyle/>
            <a:p>
              <a:r>
                <a:rPr lang="en-US" sz="1000" b="1" dirty="0" smtClean="0">
                  <a:latin typeface="Arial" charset="0"/>
                  <a:ea typeface="Arial" charset="0"/>
                  <a:cs typeface="Arial" charset="0"/>
                </a:rPr>
                <a:t>Brand A</a:t>
              </a:r>
              <a:endParaRPr lang="en-US" sz="1000" b="1" dirty="0">
                <a:latin typeface="Arial" charset="0"/>
                <a:ea typeface="Arial" charset="0"/>
                <a:cs typeface="Arial" charset="0"/>
              </a:endParaRPr>
            </a:p>
          </p:txBody>
        </p:sp>
        <p:sp>
          <p:nvSpPr>
            <p:cNvPr id="112" name="TextBox 111"/>
            <p:cNvSpPr txBox="1"/>
            <p:nvPr/>
          </p:nvSpPr>
          <p:spPr>
            <a:xfrm>
              <a:off x="4346120" y="1500242"/>
              <a:ext cx="1126165" cy="246221"/>
            </a:xfrm>
            <a:prstGeom prst="rect">
              <a:avLst/>
            </a:prstGeom>
            <a:noFill/>
          </p:spPr>
          <p:txBody>
            <a:bodyPr wrap="square" rtlCol="0">
              <a:spAutoFit/>
            </a:bodyPr>
            <a:lstStyle/>
            <a:p>
              <a:r>
                <a:rPr lang="en-US" sz="1000" b="1" dirty="0" smtClean="0">
                  <a:latin typeface="Arial" charset="0"/>
                  <a:ea typeface="Arial" charset="0"/>
                  <a:cs typeface="Arial" charset="0"/>
                </a:rPr>
                <a:t>Brand B</a:t>
              </a:r>
              <a:endParaRPr lang="en-US" sz="1000" b="1" dirty="0">
                <a:latin typeface="Arial" charset="0"/>
                <a:ea typeface="Arial" charset="0"/>
                <a:cs typeface="Arial" charset="0"/>
              </a:endParaRPr>
            </a:p>
          </p:txBody>
        </p:sp>
        <p:sp>
          <p:nvSpPr>
            <p:cNvPr id="113" name="TextBox 112"/>
            <p:cNvSpPr txBox="1"/>
            <p:nvPr/>
          </p:nvSpPr>
          <p:spPr>
            <a:xfrm>
              <a:off x="4346120" y="1930151"/>
              <a:ext cx="1126165" cy="246221"/>
            </a:xfrm>
            <a:prstGeom prst="rect">
              <a:avLst/>
            </a:prstGeom>
            <a:noFill/>
          </p:spPr>
          <p:txBody>
            <a:bodyPr wrap="square" rtlCol="0">
              <a:spAutoFit/>
            </a:bodyPr>
            <a:lstStyle/>
            <a:p>
              <a:r>
                <a:rPr lang="en-US" sz="1000" b="1" dirty="0" smtClean="0">
                  <a:latin typeface="Arial" charset="0"/>
                  <a:ea typeface="Arial" charset="0"/>
                  <a:cs typeface="Arial" charset="0"/>
                </a:rPr>
                <a:t>Brand C</a:t>
              </a:r>
              <a:endParaRPr lang="en-US" sz="1000" b="1" dirty="0">
                <a:latin typeface="Arial" charset="0"/>
                <a:ea typeface="Arial" charset="0"/>
                <a:cs typeface="Arial" charset="0"/>
              </a:endParaRPr>
            </a:p>
          </p:txBody>
        </p:sp>
        <p:grpSp>
          <p:nvGrpSpPr>
            <p:cNvPr id="114" name="Group 113"/>
            <p:cNvGrpSpPr/>
            <p:nvPr/>
          </p:nvGrpSpPr>
          <p:grpSpPr>
            <a:xfrm>
              <a:off x="5332015" y="1546970"/>
              <a:ext cx="1984517" cy="137217"/>
              <a:chOff x="10000321" y="1194938"/>
              <a:chExt cx="1984517" cy="137217"/>
            </a:xfrm>
          </p:grpSpPr>
          <p:sp>
            <p:nvSpPr>
              <p:cNvPr id="115" name="object 168">
                <a:extLst>
                  <a:ext uri="{FF2B5EF4-FFF2-40B4-BE49-F238E27FC236}">
                    <a16:creationId xmlns="" xmlns:a16="http://schemas.microsoft.com/office/drawing/2014/main" id="{1155F8A8-B0CA-45C6-8451-78298F124D47}"/>
                  </a:ext>
                </a:extLst>
              </p:cNvPr>
              <p:cNvSpPr txBox="1"/>
              <p:nvPr/>
            </p:nvSpPr>
            <p:spPr>
              <a:xfrm>
                <a:off x="11515855" y="1194938"/>
                <a:ext cx="468983" cy="137217"/>
              </a:xfrm>
              <a:prstGeom prst="rect">
                <a:avLst/>
              </a:prstGeom>
            </p:spPr>
            <p:txBody>
              <a:bodyPr vert="horz" wrap="square" lIns="0" tIns="13970" rIns="0" bIns="0" rtlCol="0">
                <a:spAutoFit/>
              </a:bodyPr>
              <a:lstStyle/>
              <a:p>
                <a:pPr algn="ctr">
                  <a:lnSpc>
                    <a:spcPct val="100000"/>
                  </a:lnSpc>
                  <a:spcBef>
                    <a:spcPts val="110"/>
                  </a:spcBef>
                </a:pPr>
                <a:r>
                  <a:rPr lang="en-US" sz="800" spc="0" dirty="0" smtClean="0">
                    <a:latin typeface="Arial"/>
                    <a:cs typeface="Arial"/>
                  </a:rPr>
                  <a:t>STRONG</a:t>
                </a:r>
                <a:endParaRPr sz="800" dirty="0">
                  <a:latin typeface="Arial"/>
                  <a:cs typeface="Arial"/>
                </a:endParaRPr>
              </a:p>
            </p:txBody>
          </p:sp>
          <p:sp>
            <p:nvSpPr>
              <p:cNvPr id="116" name="object 169">
                <a:extLst>
                  <a:ext uri="{FF2B5EF4-FFF2-40B4-BE49-F238E27FC236}">
                    <a16:creationId xmlns="" xmlns:a16="http://schemas.microsoft.com/office/drawing/2014/main" id="{3384102C-0504-4730-A790-C55BBEEB584E}"/>
                  </a:ext>
                </a:extLst>
              </p:cNvPr>
              <p:cNvSpPr txBox="1"/>
              <p:nvPr/>
            </p:nvSpPr>
            <p:spPr>
              <a:xfrm>
                <a:off x="10749727" y="1194938"/>
                <a:ext cx="380891" cy="137217"/>
              </a:xfrm>
              <a:prstGeom prst="rect">
                <a:avLst/>
              </a:prstGeom>
            </p:spPr>
            <p:txBody>
              <a:bodyPr vert="horz" wrap="square" lIns="0" tIns="13970" rIns="0" bIns="0" rtlCol="0">
                <a:spAutoFit/>
              </a:bodyPr>
              <a:lstStyle/>
              <a:p>
                <a:pPr algn="ctr">
                  <a:lnSpc>
                    <a:spcPct val="100000"/>
                  </a:lnSpc>
                  <a:spcBef>
                    <a:spcPts val="110"/>
                  </a:spcBef>
                </a:pPr>
                <a:r>
                  <a:rPr lang="en-US" sz="800" b="1" spc="15" dirty="0" smtClean="0">
                    <a:latin typeface="Arial"/>
                    <a:cs typeface="Arial"/>
                  </a:rPr>
                  <a:t>MOD</a:t>
                </a:r>
                <a:endParaRPr sz="800" b="1" dirty="0">
                  <a:latin typeface="Arial"/>
                  <a:cs typeface="Arial"/>
                </a:endParaRPr>
              </a:p>
            </p:txBody>
          </p:sp>
          <p:sp>
            <p:nvSpPr>
              <p:cNvPr id="117" name="object 170">
                <a:extLst>
                  <a:ext uri="{FF2B5EF4-FFF2-40B4-BE49-F238E27FC236}">
                    <a16:creationId xmlns="" xmlns:a16="http://schemas.microsoft.com/office/drawing/2014/main" id="{094AE539-C646-4336-B916-247E9282E880}"/>
                  </a:ext>
                </a:extLst>
              </p:cNvPr>
              <p:cNvSpPr txBox="1"/>
              <p:nvPr/>
            </p:nvSpPr>
            <p:spPr>
              <a:xfrm>
                <a:off x="10000321" y="1194938"/>
                <a:ext cx="352927" cy="137217"/>
              </a:xfrm>
              <a:prstGeom prst="rect">
                <a:avLst/>
              </a:prstGeom>
            </p:spPr>
            <p:txBody>
              <a:bodyPr vert="horz" wrap="square" lIns="0" tIns="13970" rIns="0" bIns="0" rtlCol="0">
                <a:spAutoFit/>
              </a:bodyPr>
              <a:lstStyle/>
              <a:p>
                <a:pPr algn="ctr">
                  <a:lnSpc>
                    <a:spcPct val="100000"/>
                  </a:lnSpc>
                  <a:spcBef>
                    <a:spcPts val="110"/>
                  </a:spcBef>
                </a:pPr>
                <a:r>
                  <a:rPr sz="800" spc="25" smtClean="0">
                    <a:latin typeface="Arial"/>
                    <a:cs typeface="Arial"/>
                  </a:rPr>
                  <a:t>W</a:t>
                </a:r>
                <a:r>
                  <a:rPr lang="en-US" sz="800" spc="25" smtClean="0">
                    <a:latin typeface="Arial"/>
                    <a:cs typeface="Arial"/>
                  </a:rPr>
                  <a:t>EAK</a:t>
                </a:r>
                <a:endParaRPr sz="800">
                  <a:latin typeface="Arial"/>
                  <a:cs typeface="Arial"/>
                </a:endParaRPr>
              </a:p>
            </p:txBody>
          </p:sp>
        </p:grpSp>
        <p:grpSp>
          <p:nvGrpSpPr>
            <p:cNvPr id="129" name="Group 128"/>
            <p:cNvGrpSpPr/>
            <p:nvPr/>
          </p:nvGrpSpPr>
          <p:grpSpPr>
            <a:xfrm>
              <a:off x="5332015" y="1978453"/>
              <a:ext cx="1984517" cy="137217"/>
              <a:chOff x="10000321" y="1194938"/>
              <a:chExt cx="1984517" cy="137217"/>
            </a:xfrm>
          </p:grpSpPr>
          <p:sp>
            <p:nvSpPr>
              <p:cNvPr id="130" name="object 168">
                <a:extLst>
                  <a:ext uri="{FF2B5EF4-FFF2-40B4-BE49-F238E27FC236}">
                    <a16:creationId xmlns="" xmlns:a16="http://schemas.microsoft.com/office/drawing/2014/main" id="{1155F8A8-B0CA-45C6-8451-78298F124D47}"/>
                  </a:ext>
                </a:extLst>
              </p:cNvPr>
              <p:cNvSpPr txBox="1"/>
              <p:nvPr/>
            </p:nvSpPr>
            <p:spPr>
              <a:xfrm>
                <a:off x="11515855" y="1194938"/>
                <a:ext cx="468983" cy="137217"/>
              </a:xfrm>
              <a:prstGeom prst="rect">
                <a:avLst/>
              </a:prstGeom>
            </p:spPr>
            <p:txBody>
              <a:bodyPr vert="horz" wrap="square" lIns="0" tIns="13970" rIns="0" bIns="0" rtlCol="0">
                <a:spAutoFit/>
              </a:bodyPr>
              <a:lstStyle/>
              <a:p>
                <a:pPr algn="ctr">
                  <a:lnSpc>
                    <a:spcPct val="100000"/>
                  </a:lnSpc>
                  <a:spcBef>
                    <a:spcPts val="110"/>
                  </a:spcBef>
                </a:pPr>
                <a:r>
                  <a:rPr lang="en-US" sz="800" b="1" spc="0" dirty="0" smtClean="0">
                    <a:latin typeface="Arial"/>
                    <a:cs typeface="Arial"/>
                  </a:rPr>
                  <a:t>STRONG</a:t>
                </a:r>
                <a:endParaRPr sz="800" b="1" dirty="0">
                  <a:latin typeface="Arial"/>
                  <a:cs typeface="Arial"/>
                </a:endParaRPr>
              </a:p>
            </p:txBody>
          </p:sp>
          <p:sp>
            <p:nvSpPr>
              <p:cNvPr id="131" name="object 169">
                <a:extLst>
                  <a:ext uri="{FF2B5EF4-FFF2-40B4-BE49-F238E27FC236}">
                    <a16:creationId xmlns="" xmlns:a16="http://schemas.microsoft.com/office/drawing/2014/main" id="{3384102C-0504-4730-A790-C55BBEEB584E}"/>
                  </a:ext>
                </a:extLst>
              </p:cNvPr>
              <p:cNvSpPr txBox="1"/>
              <p:nvPr/>
            </p:nvSpPr>
            <p:spPr>
              <a:xfrm>
                <a:off x="10749727" y="1194938"/>
                <a:ext cx="380891"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MOD</a:t>
                </a:r>
                <a:endParaRPr sz="800" dirty="0">
                  <a:latin typeface="Arial"/>
                  <a:cs typeface="Arial"/>
                </a:endParaRPr>
              </a:p>
            </p:txBody>
          </p:sp>
          <p:sp>
            <p:nvSpPr>
              <p:cNvPr id="132" name="object 170">
                <a:extLst>
                  <a:ext uri="{FF2B5EF4-FFF2-40B4-BE49-F238E27FC236}">
                    <a16:creationId xmlns="" xmlns:a16="http://schemas.microsoft.com/office/drawing/2014/main" id="{094AE539-C646-4336-B916-247E9282E880}"/>
                  </a:ext>
                </a:extLst>
              </p:cNvPr>
              <p:cNvSpPr txBox="1"/>
              <p:nvPr/>
            </p:nvSpPr>
            <p:spPr>
              <a:xfrm>
                <a:off x="10000321" y="1194938"/>
                <a:ext cx="352927" cy="137217"/>
              </a:xfrm>
              <a:prstGeom prst="rect">
                <a:avLst/>
              </a:prstGeom>
            </p:spPr>
            <p:txBody>
              <a:bodyPr vert="horz" wrap="square" lIns="0" tIns="13970" rIns="0" bIns="0" rtlCol="0">
                <a:spAutoFit/>
              </a:bodyPr>
              <a:lstStyle/>
              <a:p>
                <a:pPr algn="ctr">
                  <a:lnSpc>
                    <a:spcPct val="100000"/>
                  </a:lnSpc>
                  <a:spcBef>
                    <a:spcPts val="110"/>
                  </a:spcBef>
                </a:pPr>
                <a:r>
                  <a:rPr sz="800" spc="25" smtClean="0">
                    <a:latin typeface="Arial"/>
                    <a:cs typeface="Arial"/>
                  </a:rPr>
                  <a:t>W</a:t>
                </a:r>
                <a:r>
                  <a:rPr lang="en-US" sz="800" spc="25" smtClean="0">
                    <a:latin typeface="Arial"/>
                    <a:cs typeface="Arial"/>
                  </a:rPr>
                  <a:t>EAK</a:t>
                </a:r>
                <a:endParaRPr sz="800">
                  <a:latin typeface="Arial"/>
                  <a:cs typeface="Arial"/>
                </a:endParaRPr>
              </a:p>
            </p:txBody>
          </p:sp>
        </p:grpSp>
        <p:grpSp>
          <p:nvGrpSpPr>
            <p:cNvPr id="139" name="Group 138"/>
            <p:cNvGrpSpPr/>
            <p:nvPr/>
          </p:nvGrpSpPr>
          <p:grpSpPr>
            <a:xfrm>
              <a:off x="5120156" y="2277532"/>
              <a:ext cx="2312211" cy="389350"/>
              <a:chOff x="5075171" y="2519340"/>
              <a:chExt cx="2312211" cy="389350"/>
            </a:xfrm>
          </p:grpSpPr>
          <p:sp>
            <p:nvSpPr>
              <p:cNvPr id="140" name="Round Same Side Corner Rectangle 139"/>
              <p:cNvSpPr/>
              <p:nvPr/>
            </p:nvSpPr>
            <p:spPr>
              <a:xfrm rot="5400000">
                <a:off x="6815828" y="2337136"/>
                <a:ext cx="389350" cy="753758"/>
              </a:xfrm>
              <a:prstGeom prst="round2SameRect">
                <a:avLst>
                  <a:gd name="adj1" fmla="val 6322"/>
                  <a:gd name="adj2" fmla="val 0"/>
                </a:avLst>
              </a:prstGeom>
              <a:gradFill flip="none" rotWithShape="1">
                <a:gsLst>
                  <a:gs pos="0">
                    <a:schemeClr val="bg1">
                      <a:shade val="30000"/>
                      <a:satMod val="115000"/>
                    </a:schemeClr>
                  </a:gs>
                  <a:gs pos="0">
                    <a:schemeClr val="bg1">
                      <a:shade val="67500"/>
                      <a:satMod val="115000"/>
                    </a:schemeClr>
                  </a:gs>
                  <a:gs pos="52000">
                    <a:schemeClr val="bg1">
                      <a:shade val="100000"/>
                      <a:satMod val="115000"/>
                    </a:schemeClr>
                  </a:gs>
                </a:gsLst>
                <a:lin ang="8100000" scaled="1"/>
                <a:tileRect/>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ound Same Side Corner Rectangle 140"/>
              <p:cNvSpPr/>
              <p:nvPr/>
            </p:nvSpPr>
            <p:spPr>
              <a:xfrm rot="16200000">
                <a:off x="5257375" y="2337136"/>
                <a:ext cx="389350" cy="753758"/>
              </a:xfrm>
              <a:prstGeom prst="round2SameRect">
                <a:avLst>
                  <a:gd name="adj1" fmla="val 5382"/>
                  <a:gd name="adj2" fmla="val 0"/>
                </a:avLst>
              </a:prstGeom>
              <a:gradFill flip="none" rotWithShape="1">
                <a:gsLst>
                  <a:gs pos="0">
                    <a:schemeClr val="bg1">
                      <a:shade val="30000"/>
                      <a:satMod val="115000"/>
                    </a:schemeClr>
                  </a:gs>
                  <a:gs pos="0">
                    <a:schemeClr val="bg1">
                      <a:shade val="67500"/>
                      <a:satMod val="115000"/>
                    </a:schemeClr>
                  </a:gs>
                  <a:gs pos="52000">
                    <a:schemeClr val="bg1">
                      <a:shade val="100000"/>
                      <a:satMod val="115000"/>
                    </a:schemeClr>
                  </a:gs>
                </a:gsLst>
                <a:lin ang="8100000" scaled="1"/>
                <a:tileRect/>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ound Same Side Corner Rectangle 141"/>
              <p:cNvSpPr/>
              <p:nvPr/>
            </p:nvSpPr>
            <p:spPr>
              <a:xfrm rot="5400000">
                <a:off x="6036601" y="2337136"/>
                <a:ext cx="389350" cy="753758"/>
              </a:xfrm>
              <a:prstGeom prst="round2SameRect">
                <a:avLst>
                  <a:gd name="adj1" fmla="val 0"/>
                  <a:gd name="adj2" fmla="val 0"/>
                </a:avLst>
              </a:prstGeom>
              <a:gradFill flip="none" rotWithShape="1">
                <a:gsLst>
                  <a:gs pos="0">
                    <a:schemeClr val="bg1">
                      <a:shade val="30000"/>
                      <a:satMod val="115000"/>
                    </a:schemeClr>
                  </a:gs>
                  <a:gs pos="0">
                    <a:schemeClr val="accent4">
                      <a:lumMod val="60000"/>
                      <a:lumOff val="40000"/>
                    </a:schemeClr>
                  </a:gs>
                  <a:gs pos="100000">
                    <a:schemeClr val="bg1">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3" name="TextBox 142"/>
            <p:cNvSpPr txBox="1"/>
            <p:nvPr/>
          </p:nvSpPr>
          <p:spPr>
            <a:xfrm>
              <a:off x="4346120" y="2362252"/>
              <a:ext cx="1126165" cy="246221"/>
            </a:xfrm>
            <a:prstGeom prst="rect">
              <a:avLst/>
            </a:prstGeom>
            <a:noFill/>
          </p:spPr>
          <p:txBody>
            <a:bodyPr wrap="square" rtlCol="0">
              <a:spAutoFit/>
            </a:bodyPr>
            <a:lstStyle/>
            <a:p>
              <a:r>
                <a:rPr lang="en-US" sz="1000" b="1" dirty="0" smtClean="0">
                  <a:latin typeface="Arial" charset="0"/>
                  <a:ea typeface="Arial" charset="0"/>
                  <a:cs typeface="Arial" charset="0"/>
                </a:rPr>
                <a:t>Brand D</a:t>
              </a:r>
              <a:endParaRPr lang="en-US" sz="1000" b="1" dirty="0">
                <a:latin typeface="Arial" charset="0"/>
                <a:ea typeface="Arial" charset="0"/>
                <a:cs typeface="Arial" charset="0"/>
              </a:endParaRPr>
            </a:p>
          </p:txBody>
        </p:sp>
        <p:grpSp>
          <p:nvGrpSpPr>
            <p:cNvPr id="144" name="Group 143"/>
            <p:cNvGrpSpPr/>
            <p:nvPr/>
          </p:nvGrpSpPr>
          <p:grpSpPr>
            <a:xfrm>
              <a:off x="5329287" y="2408980"/>
              <a:ext cx="1984517" cy="137217"/>
              <a:chOff x="10000321" y="1194938"/>
              <a:chExt cx="1984517" cy="137217"/>
            </a:xfrm>
          </p:grpSpPr>
          <p:sp>
            <p:nvSpPr>
              <p:cNvPr id="145" name="object 168">
                <a:extLst>
                  <a:ext uri="{FF2B5EF4-FFF2-40B4-BE49-F238E27FC236}">
                    <a16:creationId xmlns="" xmlns:a16="http://schemas.microsoft.com/office/drawing/2014/main" id="{1155F8A8-B0CA-45C6-8451-78298F124D47}"/>
                  </a:ext>
                </a:extLst>
              </p:cNvPr>
              <p:cNvSpPr txBox="1"/>
              <p:nvPr/>
            </p:nvSpPr>
            <p:spPr>
              <a:xfrm>
                <a:off x="11515855" y="1194938"/>
                <a:ext cx="468983" cy="137217"/>
              </a:xfrm>
              <a:prstGeom prst="rect">
                <a:avLst/>
              </a:prstGeom>
            </p:spPr>
            <p:txBody>
              <a:bodyPr vert="horz" wrap="square" lIns="0" tIns="13970" rIns="0" bIns="0" rtlCol="0">
                <a:spAutoFit/>
              </a:bodyPr>
              <a:lstStyle/>
              <a:p>
                <a:pPr algn="ctr">
                  <a:lnSpc>
                    <a:spcPct val="100000"/>
                  </a:lnSpc>
                  <a:spcBef>
                    <a:spcPts val="110"/>
                  </a:spcBef>
                </a:pPr>
                <a:r>
                  <a:rPr lang="en-US" sz="800" spc="0" dirty="0" smtClean="0">
                    <a:latin typeface="Arial"/>
                    <a:cs typeface="Arial"/>
                  </a:rPr>
                  <a:t>STRONG</a:t>
                </a:r>
                <a:endParaRPr sz="800" dirty="0">
                  <a:latin typeface="Arial"/>
                  <a:cs typeface="Arial"/>
                </a:endParaRPr>
              </a:p>
            </p:txBody>
          </p:sp>
          <p:sp>
            <p:nvSpPr>
              <p:cNvPr id="146" name="object 169">
                <a:extLst>
                  <a:ext uri="{FF2B5EF4-FFF2-40B4-BE49-F238E27FC236}">
                    <a16:creationId xmlns="" xmlns:a16="http://schemas.microsoft.com/office/drawing/2014/main" id="{3384102C-0504-4730-A790-C55BBEEB584E}"/>
                  </a:ext>
                </a:extLst>
              </p:cNvPr>
              <p:cNvSpPr txBox="1"/>
              <p:nvPr/>
            </p:nvSpPr>
            <p:spPr>
              <a:xfrm>
                <a:off x="10749727" y="1194938"/>
                <a:ext cx="380891" cy="137217"/>
              </a:xfrm>
              <a:prstGeom prst="rect">
                <a:avLst/>
              </a:prstGeom>
            </p:spPr>
            <p:txBody>
              <a:bodyPr vert="horz" wrap="square" lIns="0" tIns="13970" rIns="0" bIns="0" rtlCol="0">
                <a:spAutoFit/>
              </a:bodyPr>
              <a:lstStyle/>
              <a:p>
                <a:pPr algn="ctr">
                  <a:lnSpc>
                    <a:spcPct val="100000"/>
                  </a:lnSpc>
                  <a:spcBef>
                    <a:spcPts val="110"/>
                  </a:spcBef>
                </a:pPr>
                <a:r>
                  <a:rPr lang="en-US" sz="800" b="1" spc="15" dirty="0" smtClean="0">
                    <a:latin typeface="Arial"/>
                    <a:cs typeface="Arial"/>
                  </a:rPr>
                  <a:t>MOD</a:t>
                </a:r>
                <a:endParaRPr sz="800" b="1" dirty="0">
                  <a:latin typeface="Arial"/>
                  <a:cs typeface="Arial"/>
                </a:endParaRPr>
              </a:p>
            </p:txBody>
          </p:sp>
          <p:sp>
            <p:nvSpPr>
              <p:cNvPr id="147" name="object 170">
                <a:extLst>
                  <a:ext uri="{FF2B5EF4-FFF2-40B4-BE49-F238E27FC236}">
                    <a16:creationId xmlns="" xmlns:a16="http://schemas.microsoft.com/office/drawing/2014/main" id="{094AE539-C646-4336-B916-247E9282E880}"/>
                  </a:ext>
                </a:extLst>
              </p:cNvPr>
              <p:cNvSpPr txBox="1"/>
              <p:nvPr/>
            </p:nvSpPr>
            <p:spPr>
              <a:xfrm>
                <a:off x="10000321" y="1194938"/>
                <a:ext cx="352927" cy="137217"/>
              </a:xfrm>
              <a:prstGeom prst="rect">
                <a:avLst/>
              </a:prstGeom>
            </p:spPr>
            <p:txBody>
              <a:bodyPr vert="horz" wrap="square" lIns="0" tIns="13970" rIns="0" bIns="0" rtlCol="0">
                <a:spAutoFit/>
              </a:bodyPr>
              <a:lstStyle/>
              <a:p>
                <a:pPr algn="ctr">
                  <a:lnSpc>
                    <a:spcPct val="100000"/>
                  </a:lnSpc>
                  <a:spcBef>
                    <a:spcPts val="110"/>
                  </a:spcBef>
                </a:pPr>
                <a:r>
                  <a:rPr sz="800" spc="25" smtClean="0">
                    <a:latin typeface="Arial"/>
                    <a:cs typeface="Arial"/>
                  </a:rPr>
                  <a:t>W</a:t>
                </a:r>
                <a:r>
                  <a:rPr lang="en-US" sz="800" spc="25" smtClean="0">
                    <a:latin typeface="Arial"/>
                    <a:cs typeface="Arial"/>
                  </a:rPr>
                  <a:t>EAK</a:t>
                </a:r>
                <a:endParaRPr sz="800">
                  <a:latin typeface="Arial"/>
                  <a:cs typeface="Arial"/>
                </a:endParaRPr>
              </a:p>
            </p:txBody>
          </p:sp>
        </p:grpSp>
        <p:sp>
          <p:nvSpPr>
            <p:cNvPr id="239" name="TextBox 238"/>
            <p:cNvSpPr txBox="1"/>
            <p:nvPr/>
          </p:nvSpPr>
          <p:spPr>
            <a:xfrm>
              <a:off x="7465354" y="723381"/>
              <a:ext cx="542763" cy="188966"/>
            </a:xfrm>
            <a:prstGeom prst="rect">
              <a:avLst/>
            </a:prstGeom>
            <a:noFill/>
          </p:spPr>
          <p:txBody>
            <a:bodyPr wrap="square" rtlCol="0">
              <a:spAutoFit/>
            </a:bodyPr>
            <a:lstStyle/>
            <a:p>
              <a:pPr algn="ctr"/>
              <a:r>
                <a:rPr lang="en-US" sz="600" dirty="0" smtClean="0">
                  <a:latin typeface="Arial" charset="0"/>
                  <a:ea typeface="Arial" charset="0"/>
                  <a:cs typeface="Arial" charset="0"/>
                </a:rPr>
                <a:t>SCORE</a:t>
              </a:r>
              <a:endParaRPr lang="en-US" sz="100" dirty="0">
                <a:latin typeface="Arial" charset="0"/>
                <a:ea typeface="Arial" charset="0"/>
                <a:cs typeface="Arial" charset="0"/>
              </a:endParaRPr>
            </a:p>
          </p:txBody>
        </p:sp>
        <p:sp>
          <p:nvSpPr>
            <p:cNvPr id="240" name="Round Same Side Corner Rectangle 239"/>
            <p:cNvSpPr/>
            <p:nvPr/>
          </p:nvSpPr>
          <p:spPr>
            <a:xfrm rot="5400000">
              <a:off x="6915829" y="1560375"/>
              <a:ext cx="1670251" cy="542763"/>
            </a:xfrm>
            <a:prstGeom prst="round2SameRect">
              <a:avLst>
                <a:gd name="adj1" fmla="val 0"/>
                <a:gd name="adj2" fmla="val 0"/>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TextBox 240"/>
            <p:cNvSpPr txBox="1"/>
            <p:nvPr/>
          </p:nvSpPr>
          <p:spPr>
            <a:xfrm>
              <a:off x="7534204" y="1049686"/>
              <a:ext cx="433237" cy="307777"/>
            </a:xfrm>
            <a:prstGeom prst="rect">
              <a:avLst/>
            </a:prstGeom>
            <a:noFill/>
          </p:spPr>
          <p:txBody>
            <a:bodyPr wrap="square" rtlCol="0">
              <a:spAutoFit/>
            </a:bodyPr>
            <a:lstStyle/>
            <a:p>
              <a:pPr algn="ctr"/>
              <a:r>
                <a:rPr lang="en-US" sz="1400" b="1" dirty="0" smtClean="0">
                  <a:latin typeface="Arial" charset="0"/>
                  <a:ea typeface="Arial" charset="0"/>
                  <a:cs typeface="Arial" charset="0"/>
                </a:rPr>
                <a:t>38</a:t>
              </a:r>
              <a:endParaRPr lang="en-US" sz="1400" b="1" dirty="0">
                <a:latin typeface="Arial" charset="0"/>
                <a:ea typeface="Arial" charset="0"/>
                <a:cs typeface="Arial" charset="0"/>
              </a:endParaRPr>
            </a:p>
          </p:txBody>
        </p:sp>
        <p:sp>
          <p:nvSpPr>
            <p:cNvPr id="242" name="TextBox 241"/>
            <p:cNvSpPr txBox="1"/>
            <p:nvPr/>
          </p:nvSpPr>
          <p:spPr>
            <a:xfrm>
              <a:off x="7534204" y="1483193"/>
              <a:ext cx="433237" cy="307777"/>
            </a:xfrm>
            <a:prstGeom prst="rect">
              <a:avLst/>
            </a:prstGeom>
            <a:noFill/>
          </p:spPr>
          <p:txBody>
            <a:bodyPr wrap="square" rtlCol="0">
              <a:spAutoFit/>
            </a:bodyPr>
            <a:lstStyle/>
            <a:p>
              <a:pPr algn="ctr"/>
              <a:r>
                <a:rPr lang="en-US" sz="1400" b="1" dirty="0" smtClean="0">
                  <a:latin typeface="Arial" charset="0"/>
                  <a:ea typeface="Arial" charset="0"/>
                  <a:cs typeface="Arial" charset="0"/>
                </a:rPr>
                <a:t>56</a:t>
              </a:r>
              <a:endParaRPr lang="en-US" sz="1400" b="1" dirty="0">
                <a:latin typeface="Arial" charset="0"/>
                <a:ea typeface="Arial" charset="0"/>
                <a:cs typeface="Arial" charset="0"/>
              </a:endParaRPr>
            </a:p>
          </p:txBody>
        </p:sp>
        <p:sp>
          <p:nvSpPr>
            <p:cNvPr id="243" name="TextBox 242"/>
            <p:cNvSpPr txBox="1"/>
            <p:nvPr/>
          </p:nvSpPr>
          <p:spPr>
            <a:xfrm>
              <a:off x="7534204" y="1886950"/>
              <a:ext cx="433237" cy="307777"/>
            </a:xfrm>
            <a:prstGeom prst="rect">
              <a:avLst/>
            </a:prstGeom>
            <a:noFill/>
          </p:spPr>
          <p:txBody>
            <a:bodyPr wrap="square" rtlCol="0">
              <a:spAutoFit/>
            </a:bodyPr>
            <a:lstStyle/>
            <a:p>
              <a:pPr algn="ctr"/>
              <a:r>
                <a:rPr lang="en-US" sz="1400" b="1" dirty="0" smtClean="0">
                  <a:latin typeface="Arial" charset="0"/>
                  <a:ea typeface="Arial" charset="0"/>
                  <a:cs typeface="Arial" charset="0"/>
                </a:rPr>
                <a:t>88</a:t>
              </a:r>
              <a:endParaRPr lang="en-US" sz="1400" b="1" dirty="0">
                <a:latin typeface="Arial" charset="0"/>
                <a:ea typeface="Arial" charset="0"/>
                <a:cs typeface="Arial" charset="0"/>
              </a:endParaRPr>
            </a:p>
          </p:txBody>
        </p:sp>
        <p:sp>
          <p:nvSpPr>
            <p:cNvPr id="244" name="TextBox 243"/>
            <p:cNvSpPr txBox="1"/>
            <p:nvPr/>
          </p:nvSpPr>
          <p:spPr>
            <a:xfrm>
              <a:off x="7534204" y="2304552"/>
              <a:ext cx="433237" cy="307777"/>
            </a:xfrm>
            <a:prstGeom prst="rect">
              <a:avLst/>
            </a:prstGeom>
            <a:noFill/>
          </p:spPr>
          <p:txBody>
            <a:bodyPr wrap="square" rtlCol="0">
              <a:spAutoFit/>
            </a:bodyPr>
            <a:lstStyle/>
            <a:p>
              <a:pPr algn="ctr"/>
              <a:r>
                <a:rPr lang="en-US" sz="1400" b="1" dirty="0" smtClean="0">
                  <a:latin typeface="Arial" charset="0"/>
                  <a:ea typeface="Arial" charset="0"/>
                  <a:cs typeface="Arial" charset="0"/>
                </a:rPr>
                <a:t>53</a:t>
              </a:r>
              <a:endParaRPr lang="en-US" sz="1400" b="1" dirty="0">
                <a:latin typeface="Arial" charset="0"/>
                <a:ea typeface="Arial" charset="0"/>
                <a:cs typeface="Arial" charset="0"/>
              </a:endParaRPr>
            </a:p>
          </p:txBody>
        </p:sp>
      </p:grpSp>
      <p:grpSp>
        <p:nvGrpSpPr>
          <p:cNvPr id="21" name="Group 20"/>
          <p:cNvGrpSpPr/>
          <p:nvPr/>
        </p:nvGrpSpPr>
        <p:grpSpPr>
          <a:xfrm>
            <a:off x="8686616" y="1013910"/>
            <a:ext cx="585749" cy="382722"/>
            <a:chOff x="8388265" y="794454"/>
            <a:chExt cx="585749" cy="382722"/>
          </a:xfrm>
        </p:grpSpPr>
        <p:sp>
          <p:nvSpPr>
            <p:cNvPr id="245" name="TextBox 244"/>
            <p:cNvSpPr txBox="1"/>
            <p:nvPr/>
          </p:nvSpPr>
          <p:spPr>
            <a:xfrm>
              <a:off x="8388265" y="794454"/>
              <a:ext cx="585749" cy="307777"/>
            </a:xfrm>
            <a:prstGeom prst="rect">
              <a:avLst/>
            </a:prstGeom>
            <a:noFill/>
          </p:spPr>
          <p:txBody>
            <a:bodyPr wrap="square" rtlCol="0">
              <a:spAutoFit/>
            </a:bodyPr>
            <a:lstStyle/>
            <a:p>
              <a:pPr algn="ctr"/>
              <a:r>
                <a:rPr lang="en-US" sz="1400" b="1" dirty="0" smtClean="0">
                  <a:solidFill>
                    <a:srgbClr val="01C3BB"/>
                  </a:solidFill>
                  <a:latin typeface="Arial" charset="0"/>
                  <a:ea typeface="Arial" charset="0"/>
                  <a:cs typeface="Arial" charset="0"/>
                </a:rPr>
                <a:t>88%</a:t>
              </a:r>
              <a:endParaRPr lang="en-US" sz="1400" b="1" dirty="0">
                <a:solidFill>
                  <a:srgbClr val="01C3BB"/>
                </a:solidFill>
                <a:latin typeface="Arial" charset="0"/>
                <a:ea typeface="Arial" charset="0"/>
                <a:cs typeface="Arial" charset="0"/>
              </a:endParaRPr>
            </a:p>
          </p:txBody>
        </p:sp>
        <p:sp>
          <p:nvSpPr>
            <p:cNvPr id="246" name="object 170">
              <a:extLst>
                <a:ext uri="{FF2B5EF4-FFF2-40B4-BE49-F238E27FC236}">
                  <a16:creationId xmlns="" xmlns:a16="http://schemas.microsoft.com/office/drawing/2014/main" id="{094AE539-C646-4336-B916-247E9282E880}"/>
                </a:ext>
              </a:extLst>
            </p:cNvPr>
            <p:cNvSpPr txBox="1"/>
            <p:nvPr/>
          </p:nvSpPr>
          <p:spPr>
            <a:xfrm>
              <a:off x="8484331" y="1039959"/>
              <a:ext cx="352927" cy="137217"/>
            </a:xfrm>
            <a:prstGeom prst="rect">
              <a:avLst/>
            </a:prstGeom>
          </p:spPr>
          <p:txBody>
            <a:bodyPr vert="horz" wrap="square" lIns="0" tIns="13970" rIns="0" bIns="0" rtlCol="0">
              <a:spAutoFit/>
            </a:bodyPr>
            <a:lstStyle/>
            <a:p>
              <a:pPr algn="ctr">
                <a:lnSpc>
                  <a:spcPct val="100000"/>
                </a:lnSpc>
                <a:spcBef>
                  <a:spcPts val="110"/>
                </a:spcBef>
              </a:pPr>
              <a:r>
                <a:rPr lang="en-US" sz="800" spc="25" dirty="0" smtClean="0">
                  <a:latin typeface="Arial"/>
                  <a:cs typeface="Arial"/>
                </a:rPr>
                <a:t>DAILY</a:t>
              </a:r>
              <a:endParaRPr sz="800" dirty="0">
                <a:latin typeface="Arial"/>
                <a:cs typeface="Arial"/>
              </a:endParaRPr>
            </a:p>
          </p:txBody>
        </p:sp>
      </p:grpSp>
      <p:grpSp>
        <p:nvGrpSpPr>
          <p:cNvPr id="247" name="Group 246"/>
          <p:cNvGrpSpPr/>
          <p:nvPr/>
        </p:nvGrpSpPr>
        <p:grpSpPr>
          <a:xfrm>
            <a:off x="8686616" y="1743406"/>
            <a:ext cx="585749" cy="382722"/>
            <a:chOff x="8388265" y="794454"/>
            <a:chExt cx="585749" cy="382722"/>
          </a:xfrm>
        </p:grpSpPr>
        <p:sp>
          <p:nvSpPr>
            <p:cNvPr id="248" name="TextBox 247"/>
            <p:cNvSpPr txBox="1"/>
            <p:nvPr/>
          </p:nvSpPr>
          <p:spPr>
            <a:xfrm>
              <a:off x="8388265" y="794454"/>
              <a:ext cx="585749" cy="307777"/>
            </a:xfrm>
            <a:prstGeom prst="rect">
              <a:avLst/>
            </a:prstGeom>
            <a:noFill/>
          </p:spPr>
          <p:txBody>
            <a:bodyPr wrap="square" rtlCol="0">
              <a:spAutoFit/>
            </a:bodyPr>
            <a:lstStyle/>
            <a:p>
              <a:pPr algn="ctr"/>
              <a:r>
                <a:rPr lang="en-US" sz="1400" b="1" dirty="0" smtClean="0">
                  <a:solidFill>
                    <a:srgbClr val="01C3BB"/>
                  </a:solidFill>
                  <a:latin typeface="Arial" charset="0"/>
                  <a:ea typeface="Arial" charset="0"/>
                  <a:cs typeface="Arial" charset="0"/>
                </a:rPr>
                <a:t>78%</a:t>
              </a:r>
              <a:endParaRPr lang="en-US" sz="1400" b="1" dirty="0">
                <a:solidFill>
                  <a:srgbClr val="01C3BB"/>
                </a:solidFill>
                <a:latin typeface="Arial" charset="0"/>
                <a:ea typeface="Arial" charset="0"/>
                <a:cs typeface="Arial" charset="0"/>
              </a:endParaRPr>
            </a:p>
          </p:txBody>
        </p:sp>
        <p:sp>
          <p:nvSpPr>
            <p:cNvPr id="249" name="object 170">
              <a:extLst>
                <a:ext uri="{FF2B5EF4-FFF2-40B4-BE49-F238E27FC236}">
                  <a16:creationId xmlns="" xmlns:a16="http://schemas.microsoft.com/office/drawing/2014/main" id="{094AE539-C646-4336-B916-247E9282E880}"/>
                </a:ext>
              </a:extLst>
            </p:cNvPr>
            <p:cNvSpPr txBox="1"/>
            <p:nvPr/>
          </p:nvSpPr>
          <p:spPr>
            <a:xfrm>
              <a:off x="8484331" y="1039959"/>
              <a:ext cx="352927" cy="137217"/>
            </a:xfrm>
            <a:prstGeom prst="rect">
              <a:avLst/>
            </a:prstGeom>
          </p:spPr>
          <p:txBody>
            <a:bodyPr vert="horz" wrap="square" lIns="0" tIns="13970" rIns="0" bIns="0" rtlCol="0">
              <a:spAutoFit/>
            </a:bodyPr>
            <a:lstStyle/>
            <a:p>
              <a:pPr algn="ctr">
                <a:lnSpc>
                  <a:spcPct val="100000"/>
                </a:lnSpc>
                <a:spcBef>
                  <a:spcPts val="110"/>
                </a:spcBef>
              </a:pPr>
              <a:r>
                <a:rPr lang="en-US" sz="800" spc="25" dirty="0" smtClean="0">
                  <a:latin typeface="Arial"/>
                  <a:cs typeface="Arial"/>
                </a:rPr>
                <a:t>DAILY</a:t>
              </a:r>
              <a:endParaRPr sz="800" dirty="0">
                <a:latin typeface="Arial"/>
                <a:cs typeface="Arial"/>
              </a:endParaRPr>
            </a:p>
          </p:txBody>
        </p:sp>
      </p:grpSp>
      <p:grpSp>
        <p:nvGrpSpPr>
          <p:cNvPr id="250" name="Group 249"/>
          <p:cNvGrpSpPr/>
          <p:nvPr/>
        </p:nvGrpSpPr>
        <p:grpSpPr>
          <a:xfrm>
            <a:off x="8686616" y="2486535"/>
            <a:ext cx="585749" cy="382722"/>
            <a:chOff x="8388265" y="794454"/>
            <a:chExt cx="585749" cy="382722"/>
          </a:xfrm>
        </p:grpSpPr>
        <p:sp>
          <p:nvSpPr>
            <p:cNvPr id="251" name="TextBox 250"/>
            <p:cNvSpPr txBox="1"/>
            <p:nvPr/>
          </p:nvSpPr>
          <p:spPr>
            <a:xfrm>
              <a:off x="8388265" y="794454"/>
              <a:ext cx="585749" cy="307777"/>
            </a:xfrm>
            <a:prstGeom prst="rect">
              <a:avLst/>
            </a:prstGeom>
            <a:noFill/>
          </p:spPr>
          <p:txBody>
            <a:bodyPr wrap="square" rtlCol="0">
              <a:spAutoFit/>
            </a:bodyPr>
            <a:lstStyle/>
            <a:p>
              <a:pPr algn="ctr"/>
              <a:r>
                <a:rPr lang="en-US" sz="1400" b="1" dirty="0" smtClean="0">
                  <a:solidFill>
                    <a:srgbClr val="01C3BB"/>
                  </a:solidFill>
                  <a:latin typeface="Arial" charset="0"/>
                  <a:ea typeface="Arial" charset="0"/>
                  <a:cs typeface="Arial" charset="0"/>
                </a:rPr>
                <a:t>48%</a:t>
              </a:r>
              <a:endParaRPr lang="en-US" sz="1400" b="1" dirty="0">
                <a:solidFill>
                  <a:srgbClr val="01C3BB"/>
                </a:solidFill>
                <a:latin typeface="Arial" charset="0"/>
                <a:ea typeface="Arial" charset="0"/>
                <a:cs typeface="Arial" charset="0"/>
              </a:endParaRPr>
            </a:p>
          </p:txBody>
        </p:sp>
        <p:sp>
          <p:nvSpPr>
            <p:cNvPr id="252" name="object 170">
              <a:extLst>
                <a:ext uri="{FF2B5EF4-FFF2-40B4-BE49-F238E27FC236}">
                  <a16:creationId xmlns="" xmlns:a16="http://schemas.microsoft.com/office/drawing/2014/main" id="{094AE539-C646-4336-B916-247E9282E880}"/>
                </a:ext>
              </a:extLst>
            </p:cNvPr>
            <p:cNvSpPr txBox="1"/>
            <p:nvPr/>
          </p:nvSpPr>
          <p:spPr>
            <a:xfrm>
              <a:off x="8484331" y="1039959"/>
              <a:ext cx="352927" cy="137217"/>
            </a:xfrm>
            <a:prstGeom prst="rect">
              <a:avLst/>
            </a:prstGeom>
          </p:spPr>
          <p:txBody>
            <a:bodyPr vert="horz" wrap="square" lIns="0" tIns="13970" rIns="0" bIns="0" rtlCol="0">
              <a:spAutoFit/>
            </a:bodyPr>
            <a:lstStyle/>
            <a:p>
              <a:pPr algn="ctr">
                <a:lnSpc>
                  <a:spcPct val="100000"/>
                </a:lnSpc>
                <a:spcBef>
                  <a:spcPts val="110"/>
                </a:spcBef>
              </a:pPr>
              <a:r>
                <a:rPr lang="en-US" sz="800" spc="25" dirty="0" smtClean="0">
                  <a:latin typeface="Arial"/>
                  <a:cs typeface="Arial"/>
                </a:rPr>
                <a:t>DAILY</a:t>
              </a:r>
              <a:endParaRPr sz="800" dirty="0">
                <a:latin typeface="Arial"/>
                <a:cs typeface="Arial"/>
              </a:endParaRPr>
            </a:p>
          </p:txBody>
        </p:sp>
      </p:grpSp>
      <p:grpSp>
        <p:nvGrpSpPr>
          <p:cNvPr id="23" name="Group 22"/>
          <p:cNvGrpSpPr/>
          <p:nvPr/>
        </p:nvGrpSpPr>
        <p:grpSpPr>
          <a:xfrm>
            <a:off x="9150883" y="4137694"/>
            <a:ext cx="2668181" cy="451548"/>
            <a:chOff x="9156279" y="4247422"/>
            <a:chExt cx="2668181" cy="451548"/>
          </a:xfrm>
        </p:grpSpPr>
        <p:sp>
          <p:nvSpPr>
            <p:cNvPr id="253" name="Rounded Rectangle 252"/>
            <p:cNvSpPr/>
            <p:nvPr/>
          </p:nvSpPr>
          <p:spPr>
            <a:xfrm>
              <a:off x="9156279" y="4247422"/>
              <a:ext cx="2668181" cy="451548"/>
            </a:xfrm>
            <a:prstGeom prst="roundRect">
              <a:avLst>
                <a:gd name="adj" fmla="val 50000"/>
              </a:avLst>
            </a:prstGeom>
            <a:gradFill flip="none" rotWithShape="1">
              <a:gsLst>
                <a:gs pos="4000">
                  <a:schemeClr val="bg2">
                    <a:shade val="30000"/>
                    <a:satMod val="115000"/>
                  </a:schemeClr>
                </a:gs>
                <a:gs pos="67000">
                  <a:srgbClr val="DDDCDC"/>
                </a:gs>
                <a:gs pos="38000">
                  <a:schemeClr val="bg2">
                    <a:shade val="67500"/>
                    <a:satMod val="115000"/>
                  </a:schemeClr>
                </a:gs>
                <a:gs pos="50000">
                  <a:schemeClr val="bg2">
                    <a:shade val="100000"/>
                    <a:satMod val="11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9288872" y="4307678"/>
              <a:ext cx="2394090" cy="335666"/>
              <a:chOff x="8888479" y="4331064"/>
              <a:chExt cx="2394090" cy="335666"/>
            </a:xfrm>
          </p:grpSpPr>
          <p:sp>
            <p:nvSpPr>
              <p:cNvPr id="254" name="Oval 253"/>
              <p:cNvSpPr/>
              <p:nvPr/>
            </p:nvSpPr>
            <p:spPr>
              <a:xfrm rot="10263307">
                <a:off x="8888479"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Oval 254"/>
              <p:cNvSpPr/>
              <p:nvPr/>
            </p:nvSpPr>
            <p:spPr>
              <a:xfrm rot="10263307">
                <a:off x="9403085"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Oval 255"/>
              <p:cNvSpPr/>
              <p:nvPr/>
            </p:nvSpPr>
            <p:spPr>
              <a:xfrm rot="10263307">
                <a:off x="9917691"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Oval 256"/>
              <p:cNvSpPr/>
              <p:nvPr/>
            </p:nvSpPr>
            <p:spPr>
              <a:xfrm rot="10263307">
                <a:off x="10432297" y="4331064"/>
                <a:ext cx="335666" cy="335666"/>
              </a:xfrm>
              <a:prstGeom prst="ellipse">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Oval 257"/>
              <p:cNvSpPr/>
              <p:nvPr/>
            </p:nvSpPr>
            <p:spPr>
              <a:xfrm rot="10263307">
                <a:off x="10946903"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0" name="object 170">
              <a:extLst>
                <a:ext uri="{FF2B5EF4-FFF2-40B4-BE49-F238E27FC236}">
                  <a16:creationId xmlns="" xmlns:a16="http://schemas.microsoft.com/office/drawing/2014/main" id="{094AE539-C646-4336-B916-247E9282E880}"/>
                </a:ext>
              </a:extLst>
            </p:cNvPr>
            <p:cNvSpPr txBox="1"/>
            <p:nvPr/>
          </p:nvSpPr>
          <p:spPr>
            <a:xfrm>
              <a:off x="10764819" y="4396798"/>
              <a:ext cx="477787" cy="137217"/>
            </a:xfrm>
            <a:prstGeom prst="rect">
              <a:avLst/>
            </a:prstGeom>
          </p:spPr>
          <p:txBody>
            <a:bodyPr vert="horz" wrap="square" lIns="0" tIns="13970" rIns="0" bIns="0" rtlCol="0">
              <a:spAutoFit/>
            </a:bodyPr>
            <a:lstStyle/>
            <a:p>
              <a:pPr algn="ctr">
                <a:lnSpc>
                  <a:spcPct val="100000"/>
                </a:lnSpc>
                <a:spcBef>
                  <a:spcPts val="110"/>
                </a:spcBef>
              </a:pPr>
              <a:r>
                <a:rPr lang="en-US" sz="800" b="1" spc="25" dirty="0" smtClean="0">
                  <a:solidFill>
                    <a:schemeClr val="bg1"/>
                  </a:solidFill>
                  <a:latin typeface="Arial"/>
                  <a:cs typeface="Arial"/>
                </a:rPr>
                <a:t>4TH</a:t>
              </a:r>
              <a:endParaRPr sz="800" b="1" dirty="0">
                <a:solidFill>
                  <a:schemeClr val="bg1"/>
                </a:solidFill>
                <a:latin typeface="Arial"/>
                <a:cs typeface="Arial"/>
              </a:endParaRPr>
            </a:p>
          </p:txBody>
        </p:sp>
      </p:grpSp>
      <p:grpSp>
        <p:nvGrpSpPr>
          <p:cNvPr id="265" name="Group 264"/>
          <p:cNvGrpSpPr/>
          <p:nvPr/>
        </p:nvGrpSpPr>
        <p:grpSpPr>
          <a:xfrm>
            <a:off x="9150883" y="4727596"/>
            <a:ext cx="2668181" cy="451548"/>
            <a:chOff x="9156279" y="4247422"/>
            <a:chExt cx="2668181" cy="451548"/>
          </a:xfrm>
        </p:grpSpPr>
        <p:sp>
          <p:nvSpPr>
            <p:cNvPr id="266" name="Rounded Rectangle 265"/>
            <p:cNvSpPr/>
            <p:nvPr/>
          </p:nvSpPr>
          <p:spPr>
            <a:xfrm>
              <a:off x="9156279" y="4247422"/>
              <a:ext cx="2668181" cy="451548"/>
            </a:xfrm>
            <a:prstGeom prst="roundRect">
              <a:avLst>
                <a:gd name="adj" fmla="val 50000"/>
              </a:avLst>
            </a:prstGeom>
            <a:gradFill flip="none" rotWithShape="1">
              <a:gsLst>
                <a:gs pos="4000">
                  <a:schemeClr val="bg2">
                    <a:shade val="30000"/>
                    <a:satMod val="115000"/>
                  </a:schemeClr>
                </a:gs>
                <a:gs pos="67000">
                  <a:srgbClr val="DDDCDC"/>
                </a:gs>
                <a:gs pos="38000">
                  <a:schemeClr val="bg2">
                    <a:shade val="67500"/>
                    <a:satMod val="115000"/>
                  </a:schemeClr>
                </a:gs>
                <a:gs pos="50000">
                  <a:schemeClr val="bg2">
                    <a:shade val="100000"/>
                    <a:satMod val="11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7" name="Group 266"/>
            <p:cNvGrpSpPr/>
            <p:nvPr/>
          </p:nvGrpSpPr>
          <p:grpSpPr>
            <a:xfrm>
              <a:off x="9288872" y="4307678"/>
              <a:ext cx="2394090" cy="335666"/>
              <a:chOff x="8888479" y="4331064"/>
              <a:chExt cx="2394090" cy="335666"/>
            </a:xfrm>
          </p:grpSpPr>
          <p:sp>
            <p:nvSpPr>
              <p:cNvPr id="269" name="Oval 268"/>
              <p:cNvSpPr/>
              <p:nvPr/>
            </p:nvSpPr>
            <p:spPr>
              <a:xfrm rot="10263307">
                <a:off x="8888479"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Oval 269"/>
              <p:cNvSpPr/>
              <p:nvPr/>
            </p:nvSpPr>
            <p:spPr>
              <a:xfrm rot="10263307">
                <a:off x="9403085" y="4331064"/>
                <a:ext cx="335666" cy="335666"/>
              </a:xfrm>
              <a:prstGeom prst="ellipse">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Oval 270"/>
              <p:cNvSpPr/>
              <p:nvPr/>
            </p:nvSpPr>
            <p:spPr>
              <a:xfrm rot="10263307">
                <a:off x="9917691"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nvSpPr>
            <p:spPr>
              <a:xfrm rot="10263307">
                <a:off x="10432297"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nvSpPr>
            <p:spPr>
              <a:xfrm rot="10263307">
                <a:off x="10946903"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8" name="object 170">
              <a:extLst>
                <a:ext uri="{FF2B5EF4-FFF2-40B4-BE49-F238E27FC236}">
                  <a16:creationId xmlns="" xmlns:a16="http://schemas.microsoft.com/office/drawing/2014/main" id="{094AE539-C646-4336-B916-247E9282E880}"/>
                </a:ext>
              </a:extLst>
            </p:cNvPr>
            <p:cNvSpPr txBox="1"/>
            <p:nvPr/>
          </p:nvSpPr>
          <p:spPr>
            <a:xfrm>
              <a:off x="9737046" y="4393962"/>
              <a:ext cx="477787" cy="137217"/>
            </a:xfrm>
            <a:prstGeom prst="rect">
              <a:avLst/>
            </a:prstGeom>
          </p:spPr>
          <p:txBody>
            <a:bodyPr vert="horz" wrap="square" lIns="0" tIns="13970" rIns="0" bIns="0" rtlCol="0">
              <a:spAutoFit/>
            </a:bodyPr>
            <a:lstStyle/>
            <a:p>
              <a:pPr algn="ctr">
                <a:lnSpc>
                  <a:spcPct val="100000"/>
                </a:lnSpc>
                <a:spcBef>
                  <a:spcPts val="110"/>
                </a:spcBef>
              </a:pPr>
              <a:r>
                <a:rPr lang="en-US" sz="800" b="1" spc="25" dirty="0" smtClean="0">
                  <a:solidFill>
                    <a:schemeClr val="bg1"/>
                  </a:solidFill>
                  <a:latin typeface="Arial"/>
                  <a:cs typeface="Arial"/>
                </a:rPr>
                <a:t>2ND</a:t>
              </a:r>
              <a:endParaRPr sz="800" b="1" dirty="0">
                <a:solidFill>
                  <a:schemeClr val="bg1"/>
                </a:solidFill>
                <a:latin typeface="Arial"/>
                <a:cs typeface="Arial"/>
              </a:endParaRPr>
            </a:p>
          </p:txBody>
        </p:sp>
      </p:grpSp>
      <p:grpSp>
        <p:nvGrpSpPr>
          <p:cNvPr id="274" name="Group 273"/>
          <p:cNvGrpSpPr/>
          <p:nvPr/>
        </p:nvGrpSpPr>
        <p:grpSpPr>
          <a:xfrm>
            <a:off x="9150883" y="5317498"/>
            <a:ext cx="2668181" cy="451548"/>
            <a:chOff x="9156279" y="4247422"/>
            <a:chExt cx="2668181" cy="451548"/>
          </a:xfrm>
        </p:grpSpPr>
        <p:sp>
          <p:nvSpPr>
            <p:cNvPr id="275" name="Rounded Rectangle 274"/>
            <p:cNvSpPr/>
            <p:nvPr/>
          </p:nvSpPr>
          <p:spPr>
            <a:xfrm>
              <a:off x="9156279" y="4247422"/>
              <a:ext cx="2668181" cy="451548"/>
            </a:xfrm>
            <a:prstGeom prst="roundRect">
              <a:avLst>
                <a:gd name="adj" fmla="val 50000"/>
              </a:avLst>
            </a:prstGeom>
            <a:gradFill flip="none" rotWithShape="1">
              <a:gsLst>
                <a:gs pos="4000">
                  <a:schemeClr val="bg2">
                    <a:shade val="30000"/>
                    <a:satMod val="115000"/>
                  </a:schemeClr>
                </a:gs>
                <a:gs pos="67000">
                  <a:srgbClr val="DDDCDC"/>
                </a:gs>
                <a:gs pos="38000">
                  <a:schemeClr val="bg2">
                    <a:shade val="67500"/>
                    <a:satMod val="115000"/>
                  </a:schemeClr>
                </a:gs>
                <a:gs pos="50000">
                  <a:schemeClr val="bg2">
                    <a:shade val="100000"/>
                    <a:satMod val="11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oup 275"/>
            <p:cNvGrpSpPr/>
            <p:nvPr/>
          </p:nvGrpSpPr>
          <p:grpSpPr>
            <a:xfrm>
              <a:off x="9288872" y="4307678"/>
              <a:ext cx="2394090" cy="335666"/>
              <a:chOff x="8888479" y="4331064"/>
              <a:chExt cx="2394090" cy="335666"/>
            </a:xfrm>
          </p:grpSpPr>
          <p:sp>
            <p:nvSpPr>
              <p:cNvPr id="278" name="Oval 277"/>
              <p:cNvSpPr/>
              <p:nvPr/>
            </p:nvSpPr>
            <p:spPr>
              <a:xfrm rot="10263307">
                <a:off x="8888479" y="4331064"/>
                <a:ext cx="335666" cy="335666"/>
              </a:xfrm>
              <a:prstGeom prst="ellipse">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Oval 278"/>
              <p:cNvSpPr/>
              <p:nvPr/>
            </p:nvSpPr>
            <p:spPr>
              <a:xfrm rot="10263307">
                <a:off x="9403085"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Oval 279"/>
              <p:cNvSpPr/>
              <p:nvPr/>
            </p:nvSpPr>
            <p:spPr>
              <a:xfrm rot="10263307">
                <a:off x="9917691"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Oval 280"/>
              <p:cNvSpPr/>
              <p:nvPr/>
            </p:nvSpPr>
            <p:spPr>
              <a:xfrm rot="10263307">
                <a:off x="10432297"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p:cNvSpPr/>
              <p:nvPr/>
            </p:nvSpPr>
            <p:spPr>
              <a:xfrm rot="10263307">
                <a:off x="10946903"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7" name="object 170">
              <a:extLst>
                <a:ext uri="{FF2B5EF4-FFF2-40B4-BE49-F238E27FC236}">
                  <a16:creationId xmlns="" xmlns:a16="http://schemas.microsoft.com/office/drawing/2014/main" id="{094AE539-C646-4336-B916-247E9282E880}"/>
                </a:ext>
              </a:extLst>
            </p:cNvPr>
            <p:cNvSpPr txBox="1"/>
            <p:nvPr/>
          </p:nvSpPr>
          <p:spPr>
            <a:xfrm>
              <a:off x="9212111" y="4402429"/>
              <a:ext cx="477787" cy="137217"/>
            </a:xfrm>
            <a:prstGeom prst="rect">
              <a:avLst/>
            </a:prstGeom>
          </p:spPr>
          <p:txBody>
            <a:bodyPr vert="horz" wrap="square" lIns="0" tIns="13970" rIns="0" bIns="0" rtlCol="0">
              <a:spAutoFit/>
            </a:bodyPr>
            <a:lstStyle/>
            <a:p>
              <a:pPr algn="ctr">
                <a:lnSpc>
                  <a:spcPct val="100000"/>
                </a:lnSpc>
                <a:spcBef>
                  <a:spcPts val="110"/>
                </a:spcBef>
              </a:pPr>
              <a:r>
                <a:rPr lang="en-US" sz="800" b="1" spc="25" dirty="0" smtClean="0">
                  <a:solidFill>
                    <a:schemeClr val="bg1"/>
                  </a:solidFill>
                  <a:latin typeface="Arial"/>
                  <a:cs typeface="Arial"/>
                </a:rPr>
                <a:t>1ST</a:t>
              </a:r>
              <a:endParaRPr sz="800" b="1" dirty="0">
                <a:solidFill>
                  <a:schemeClr val="bg1"/>
                </a:solidFill>
                <a:latin typeface="Arial"/>
                <a:cs typeface="Arial"/>
              </a:endParaRPr>
            </a:p>
          </p:txBody>
        </p:sp>
      </p:grpSp>
      <p:grpSp>
        <p:nvGrpSpPr>
          <p:cNvPr id="283" name="Group 282"/>
          <p:cNvGrpSpPr/>
          <p:nvPr/>
        </p:nvGrpSpPr>
        <p:grpSpPr>
          <a:xfrm>
            <a:off x="9150883" y="5907401"/>
            <a:ext cx="2668181" cy="451548"/>
            <a:chOff x="9156279" y="4247422"/>
            <a:chExt cx="2668181" cy="451548"/>
          </a:xfrm>
        </p:grpSpPr>
        <p:sp>
          <p:nvSpPr>
            <p:cNvPr id="284" name="Rounded Rectangle 283"/>
            <p:cNvSpPr/>
            <p:nvPr/>
          </p:nvSpPr>
          <p:spPr>
            <a:xfrm>
              <a:off x="9156279" y="4247422"/>
              <a:ext cx="2668181" cy="451548"/>
            </a:xfrm>
            <a:prstGeom prst="roundRect">
              <a:avLst>
                <a:gd name="adj" fmla="val 50000"/>
              </a:avLst>
            </a:prstGeom>
            <a:gradFill flip="none" rotWithShape="1">
              <a:gsLst>
                <a:gs pos="4000">
                  <a:schemeClr val="bg2">
                    <a:shade val="30000"/>
                    <a:satMod val="115000"/>
                  </a:schemeClr>
                </a:gs>
                <a:gs pos="67000">
                  <a:srgbClr val="DDDCDC"/>
                </a:gs>
                <a:gs pos="38000">
                  <a:schemeClr val="bg2">
                    <a:shade val="67500"/>
                    <a:satMod val="115000"/>
                  </a:schemeClr>
                </a:gs>
                <a:gs pos="50000">
                  <a:schemeClr val="bg2">
                    <a:shade val="100000"/>
                    <a:satMod val="11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5" name="Group 284"/>
            <p:cNvGrpSpPr/>
            <p:nvPr/>
          </p:nvGrpSpPr>
          <p:grpSpPr>
            <a:xfrm>
              <a:off x="9288872" y="4307678"/>
              <a:ext cx="2394090" cy="335666"/>
              <a:chOff x="8888479" y="4331064"/>
              <a:chExt cx="2394090" cy="335666"/>
            </a:xfrm>
          </p:grpSpPr>
          <p:sp>
            <p:nvSpPr>
              <p:cNvPr id="287" name="Oval 286"/>
              <p:cNvSpPr/>
              <p:nvPr/>
            </p:nvSpPr>
            <p:spPr>
              <a:xfrm rot="10263307">
                <a:off x="8888479"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p:nvSpPr>
            <p:spPr>
              <a:xfrm rot="10263307">
                <a:off x="9403085"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p:nvSpPr>
            <p:spPr>
              <a:xfrm rot="10263307">
                <a:off x="9917691" y="4331064"/>
                <a:ext cx="335666" cy="335666"/>
              </a:xfrm>
              <a:prstGeom prst="ellipse">
                <a:avLst/>
              </a:prstGeom>
              <a:solidFill>
                <a:srgbClr val="01C3BB"/>
              </a:solidFill>
              <a:ln>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p:nvSpPr>
            <p:spPr>
              <a:xfrm rot="10263307">
                <a:off x="10432297"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p:nvSpPr>
            <p:spPr>
              <a:xfrm rot="10263307">
                <a:off x="10946903" y="4331064"/>
                <a:ext cx="335666" cy="33566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6" name="object 170">
              <a:extLst>
                <a:ext uri="{FF2B5EF4-FFF2-40B4-BE49-F238E27FC236}">
                  <a16:creationId xmlns="" xmlns:a16="http://schemas.microsoft.com/office/drawing/2014/main" id="{094AE539-C646-4336-B916-247E9282E880}"/>
                </a:ext>
              </a:extLst>
            </p:cNvPr>
            <p:cNvSpPr txBox="1"/>
            <p:nvPr/>
          </p:nvSpPr>
          <p:spPr>
            <a:xfrm>
              <a:off x="10250790" y="4402559"/>
              <a:ext cx="477787" cy="137217"/>
            </a:xfrm>
            <a:prstGeom prst="rect">
              <a:avLst/>
            </a:prstGeom>
          </p:spPr>
          <p:txBody>
            <a:bodyPr vert="horz" wrap="square" lIns="0" tIns="13970" rIns="0" bIns="0" rtlCol="0">
              <a:spAutoFit/>
            </a:bodyPr>
            <a:lstStyle/>
            <a:p>
              <a:pPr algn="ctr">
                <a:lnSpc>
                  <a:spcPct val="100000"/>
                </a:lnSpc>
                <a:spcBef>
                  <a:spcPts val="110"/>
                </a:spcBef>
              </a:pPr>
              <a:r>
                <a:rPr lang="en-US" sz="800" b="1" spc="25" dirty="0" smtClean="0">
                  <a:solidFill>
                    <a:schemeClr val="bg1"/>
                  </a:solidFill>
                  <a:latin typeface="Arial"/>
                  <a:cs typeface="Arial"/>
                </a:rPr>
                <a:t>3RD</a:t>
              </a:r>
              <a:endParaRPr sz="800" b="1" dirty="0">
                <a:solidFill>
                  <a:schemeClr val="bg1"/>
                </a:solidFill>
                <a:latin typeface="Arial"/>
                <a:cs typeface="Arial"/>
              </a:endParaRPr>
            </a:p>
          </p:txBody>
        </p:sp>
      </p:grpSp>
      <p:sp>
        <p:nvSpPr>
          <p:cNvPr id="292" name="TextBox 291"/>
          <p:cNvSpPr txBox="1"/>
          <p:nvPr/>
        </p:nvSpPr>
        <p:spPr>
          <a:xfrm>
            <a:off x="9392662" y="3838664"/>
            <a:ext cx="2200187" cy="261610"/>
          </a:xfrm>
          <a:prstGeom prst="rect">
            <a:avLst/>
          </a:prstGeom>
          <a:noFill/>
        </p:spPr>
        <p:txBody>
          <a:bodyPr wrap="square" rtlCol="0">
            <a:spAutoFit/>
          </a:bodyPr>
          <a:lstStyle/>
          <a:p>
            <a:pPr algn="ctr"/>
            <a:r>
              <a:rPr lang="en-US" sz="1100" b="1" dirty="0" smtClean="0">
                <a:solidFill>
                  <a:srgbClr val="01C3BB"/>
                </a:solidFill>
                <a:latin typeface="Arial" charset="0"/>
                <a:ea typeface="Arial" charset="0"/>
                <a:cs typeface="Arial" charset="0"/>
              </a:rPr>
              <a:t>REPUTATION RANK</a:t>
            </a:r>
            <a:endParaRPr lang="en-US" sz="600" dirty="0">
              <a:solidFill>
                <a:srgbClr val="01C3BB"/>
              </a:solidFill>
              <a:latin typeface="Arial" charset="0"/>
              <a:ea typeface="Arial" charset="0"/>
              <a:cs typeface="Arial" charset="0"/>
            </a:endParaRPr>
          </a:p>
        </p:txBody>
      </p:sp>
      <p:grpSp>
        <p:nvGrpSpPr>
          <p:cNvPr id="24" name="Group 23"/>
          <p:cNvGrpSpPr/>
          <p:nvPr/>
        </p:nvGrpSpPr>
        <p:grpSpPr>
          <a:xfrm>
            <a:off x="5299565" y="4140582"/>
            <a:ext cx="2001692" cy="405113"/>
            <a:chOff x="7211323" y="7241413"/>
            <a:chExt cx="2001692" cy="405113"/>
          </a:xfrm>
        </p:grpSpPr>
        <p:sp>
          <p:nvSpPr>
            <p:cNvPr id="294" name="Rounded Rectangle 293"/>
            <p:cNvSpPr/>
            <p:nvPr/>
          </p:nvSpPr>
          <p:spPr>
            <a:xfrm>
              <a:off x="7211323" y="7241413"/>
              <a:ext cx="2001692" cy="405113"/>
            </a:xfrm>
            <a:prstGeom prst="roundRect">
              <a:avLst>
                <a:gd name="adj" fmla="val 50000"/>
              </a:avLst>
            </a:prstGeom>
            <a:gradFill flip="none" rotWithShape="1">
              <a:gsLst>
                <a:gs pos="4000">
                  <a:schemeClr val="bg2">
                    <a:shade val="30000"/>
                    <a:satMod val="115000"/>
                  </a:schemeClr>
                </a:gs>
                <a:gs pos="67000">
                  <a:srgbClr val="DDDCDC"/>
                </a:gs>
                <a:gs pos="38000">
                  <a:schemeClr val="bg2">
                    <a:shade val="67500"/>
                    <a:satMod val="115000"/>
                  </a:schemeClr>
                </a:gs>
                <a:gs pos="50000">
                  <a:schemeClr val="bg2">
                    <a:shade val="100000"/>
                    <a:satMod val="11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ounded Rectangle 301"/>
            <p:cNvSpPr/>
            <p:nvPr/>
          </p:nvSpPr>
          <p:spPr>
            <a:xfrm>
              <a:off x="7330066" y="7348052"/>
              <a:ext cx="1771732" cy="16872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p:nvSpPr>
          <p:spPr>
            <a:xfrm rot="10263307">
              <a:off x="7404865" y="7276136"/>
              <a:ext cx="335666" cy="335666"/>
            </a:xfrm>
            <a:prstGeom prst="ellipse">
              <a:avLst/>
            </a:prstGeom>
            <a:gradFill flip="none" rotWithShape="1">
              <a:gsLst>
                <a:gs pos="0">
                  <a:schemeClr val="bg1">
                    <a:shade val="30000"/>
                    <a:satMod val="115000"/>
                  </a:schemeClr>
                </a:gs>
                <a:gs pos="0">
                  <a:srgbClr val="C00000"/>
                </a:gs>
                <a:gs pos="100000">
                  <a:schemeClr val="bg1">
                    <a:shade val="100000"/>
                    <a:satMod val="115000"/>
                  </a:schemeClr>
                </a:gs>
              </a:gsLst>
              <a:lin ang="81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1" name="Snip Same Side Corner Rectangle 320"/>
          <p:cNvSpPr/>
          <p:nvPr/>
        </p:nvSpPr>
        <p:spPr>
          <a:xfrm rot="16200000">
            <a:off x="11455178" y="-91990"/>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22" name="TextBox 321"/>
          <p:cNvSpPr txBox="1"/>
          <p:nvPr/>
        </p:nvSpPr>
        <p:spPr>
          <a:xfrm>
            <a:off x="11185924" y="382091"/>
            <a:ext cx="1008691" cy="277548"/>
          </a:xfrm>
          <a:prstGeom prst="rect">
            <a:avLst/>
          </a:prstGeom>
          <a:noFill/>
        </p:spPr>
        <p:txBody>
          <a:bodyPr wrap="square" rtlCol="0">
            <a:spAutoFit/>
          </a:bodyPr>
          <a:lstStyle/>
          <a:p>
            <a:pPr algn="r"/>
            <a:r>
              <a:rPr lang="en-US" sz="1200" b="1" dirty="0" smtClean="0">
                <a:solidFill>
                  <a:schemeClr val="bg1"/>
                </a:solidFill>
                <a:latin typeface="Franklin Gothic Book" charset="0"/>
                <a:ea typeface="Franklin Gothic Book" charset="0"/>
                <a:cs typeface="Franklin Gothic Book" charset="0"/>
              </a:rPr>
              <a:t>SLIDES</a:t>
            </a:r>
          </a:p>
        </p:txBody>
      </p:sp>
      <p:sp>
        <p:nvSpPr>
          <p:cNvPr id="323" name="Snip Same Side Corner Rectangle 322"/>
          <p:cNvSpPr/>
          <p:nvPr/>
        </p:nvSpPr>
        <p:spPr>
          <a:xfrm rot="16200000">
            <a:off x="11455178" y="2964323"/>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24" name="TextBox 323"/>
          <p:cNvSpPr txBox="1"/>
          <p:nvPr/>
        </p:nvSpPr>
        <p:spPr>
          <a:xfrm>
            <a:off x="11185924" y="3438404"/>
            <a:ext cx="1008691" cy="277548"/>
          </a:xfrm>
          <a:prstGeom prst="rect">
            <a:avLst/>
          </a:prstGeom>
          <a:noFill/>
        </p:spPr>
        <p:txBody>
          <a:bodyPr wrap="square" rtlCol="0">
            <a:spAutoFit/>
          </a:bodyPr>
          <a:lstStyle/>
          <a:p>
            <a:pPr algn="r"/>
            <a:r>
              <a:rPr lang="en-US" sz="1200" b="1" dirty="0" smtClean="0">
                <a:solidFill>
                  <a:schemeClr val="bg1"/>
                </a:solidFill>
                <a:latin typeface="Franklin Gothic Book" charset="0"/>
                <a:ea typeface="Franklin Gothic Book" charset="0"/>
                <a:cs typeface="Franklin Gothic Book" charset="0"/>
              </a:rPr>
              <a:t>LIGHTS</a:t>
            </a:r>
          </a:p>
        </p:txBody>
      </p:sp>
      <p:pic>
        <p:nvPicPr>
          <p:cNvPr id="194" name="Picture 1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65192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nip Same Side Corner Rectangle 529"/>
          <p:cNvSpPr/>
          <p:nvPr/>
        </p:nvSpPr>
        <p:spPr>
          <a:xfrm rot="5400000">
            <a:off x="4370762" y="-16085"/>
            <a:ext cx="277548" cy="962047"/>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Snip Same Side Corner Rectangle 530"/>
          <p:cNvSpPr/>
          <p:nvPr/>
        </p:nvSpPr>
        <p:spPr>
          <a:xfrm rot="5400000">
            <a:off x="4505911" y="3537924"/>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 name="TextBox 531"/>
          <p:cNvSpPr txBox="1"/>
          <p:nvPr/>
        </p:nvSpPr>
        <p:spPr>
          <a:xfrm>
            <a:off x="4028512" y="326165"/>
            <a:ext cx="1008691" cy="277548"/>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MAP</a:t>
            </a:r>
          </a:p>
        </p:txBody>
      </p:sp>
      <p:sp>
        <p:nvSpPr>
          <p:cNvPr id="533" name="TextBox 532"/>
          <p:cNvSpPr txBox="1"/>
          <p:nvPr/>
        </p:nvSpPr>
        <p:spPr>
          <a:xfrm>
            <a:off x="4028512" y="4002027"/>
            <a:ext cx="1008691" cy="277548"/>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SEGMENTS</a:t>
            </a:r>
          </a:p>
        </p:txBody>
      </p:sp>
      <p:sp>
        <p:nvSpPr>
          <p:cNvPr id="15" name="Freeform 14"/>
          <p:cNvSpPr/>
          <p:nvPr/>
        </p:nvSpPr>
        <p:spPr>
          <a:xfrm>
            <a:off x="8144540" y="5663213"/>
            <a:ext cx="733646" cy="308344"/>
          </a:xfrm>
          <a:custGeom>
            <a:avLst/>
            <a:gdLst>
              <a:gd name="connsiteX0" fmla="*/ 733646 w 733646"/>
              <a:gd name="connsiteY0" fmla="*/ 0 h 308344"/>
              <a:gd name="connsiteX1" fmla="*/ 733646 w 733646"/>
              <a:gd name="connsiteY1" fmla="*/ 180753 h 308344"/>
              <a:gd name="connsiteX2" fmla="*/ 0 w 733646"/>
              <a:gd name="connsiteY2" fmla="*/ 180753 h 308344"/>
              <a:gd name="connsiteX3" fmla="*/ 0 w 733646"/>
              <a:gd name="connsiteY3" fmla="*/ 308344 h 308344"/>
            </a:gdLst>
            <a:ahLst/>
            <a:cxnLst>
              <a:cxn ang="0">
                <a:pos x="connsiteX0" y="connsiteY0"/>
              </a:cxn>
              <a:cxn ang="0">
                <a:pos x="connsiteX1" y="connsiteY1"/>
              </a:cxn>
              <a:cxn ang="0">
                <a:pos x="connsiteX2" y="connsiteY2"/>
              </a:cxn>
              <a:cxn ang="0">
                <a:pos x="connsiteX3" y="connsiteY3"/>
              </a:cxn>
            </a:cxnLst>
            <a:rect l="l" t="t" r="r" b="b"/>
            <a:pathLst>
              <a:path w="733646" h="308344">
                <a:moveTo>
                  <a:pt x="733646" y="0"/>
                </a:moveTo>
                <a:lnTo>
                  <a:pt x="733646" y="180753"/>
                </a:lnTo>
                <a:lnTo>
                  <a:pt x="0" y="180753"/>
                </a:lnTo>
                <a:lnTo>
                  <a:pt x="0" y="30834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3" name="Freeform 542"/>
          <p:cNvSpPr/>
          <p:nvPr/>
        </p:nvSpPr>
        <p:spPr>
          <a:xfrm flipH="1">
            <a:off x="7255169" y="5663213"/>
            <a:ext cx="733646" cy="308344"/>
          </a:xfrm>
          <a:custGeom>
            <a:avLst/>
            <a:gdLst>
              <a:gd name="connsiteX0" fmla="*/ 733646 w 733646"/>
              <a:gd name="connsiteY0" fmla="*/ 0 h 308344"/>
              <a:gd name="connsiteX1" fmla="*/ 733646 w 733646"/>
              <a:gd name="connsiteY1" fmla="*/ 180753 h 308344"/>
              <a:gd name="connsiteX2" fmla="*/ 0 w 733646"/>
              <a:gd name="connsiteY2" fmla="*/ 180753 h 308344"/>
              <a:gd name="connsiteX3" fmla="*/ 0 w 733646"/>
              <a:gd name="connsiteY3" fmla="*/ 308344 h 308344"/>
            </a:gdLst>
            <a:ahLst/>
            <a:cxnLst>
              <a:cxn ang="0">
                <a:pos x="connsiteX0" y="connsiteY0"/>
              </a:cxn>
              <a:cxn ang="0">
                <a:pos x="connsiteX1" y="connsiteY1"/>
              </a:cxn>
              <a:cxn ang="0">
                <a:pos x="connsiteX2" y="connsiteY2"/>
              </a:cxn>
              <a:cxn ang="0">
                <a:pos x="connsiteX3" y="connsiteY3"/>
              </a:cxn>
            </a:cxnLst>
            <a:rect l="l" t="t" r="r" b="b"/>
            <a:pathLst>
              <a:path w="733646" h="308344">
                <a:moveTo>
                  <a:pt x="733646" y="0"/>
                </a:moveTo>
                <a:lnTo>
                  <a:pt x="733646" y="180753"/>
                </a:lnTo>
                <a:lnTo>
                  <a:pt x="0" y="180753"/>
                </a:lnTo>
                <a:lnTo>
                  <a:pt x="0" y="30834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582093" y="5606442"/>
            <a:ext cx="882502" cy="361507"/>
          </a:xfrm>
          <a:custGeom>
            <a:avLst/>
            <a:gdLst>
              <a:gd name="connsiteX0" fmla="*/ 0 w 882502"/>
              <a:gd name="connsiteY0" fmla="*/ 0 h 361507"/>
              <a:gd name="connsiteX1" fmla="*/ 0 w 882502"/>
              <a:gd name="connsiteY1" fmla="*/ 255181 h 361507"/>
              <a:gd name="connsiteX2" fmla="*/ 882502 w 882502"/>
              <a:gd name="connsiteY2" fmla="*/ 255181 h 361507"/>
              <a:gd name="connsiteX3" fmla="*/ 882502 w 882502"/>
              <a:gd name="connsiteY3" fmla="*/ 361507 h 361507"/>
            </a:gdLst>
            <a:ahLst/>
            <a:cxnLst>
              <a:cxn ang="0">
                <a:pos x="connsiteX0" y="connsiteY0"/>
              </a:cxn>
              <a:cxn ang="0">
                <a:pos x="connsiteX1" y="connsiteY1"/>
              </a:cxn>
              <a:cxn ang="0">
                <a:pos x="connsiteX2" y="connsiteY2"/>
              </a:cxn>
              <a:cxn ang="0">
                <a:pos x="connsiteX3" y="connsiteY3"/>
              </a:cxn>
            </a:cxnLst>
            <a:rect l="l" t="t" r="r" b="b"/>
            <a:pathLst>
              <a:path w="882502" h="361507">
                <a:moveTo>
                  <a:pt x="0" y="0"/>
                </a:moveTo>
                <a:lnTo>
                  <a:pt x="0" y="255181"/>
                </a:lnTo>
                <a:lnTo>
                  <a:pt x="882502" y="255181"/>
                </a:lnTo>
                <a:lnTo>
                  <a:pt x="882502" y="36150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 name="Freeform 541"/>
          <p:cNvSpPr/>
          <p:nvPr/>
        </p:nvSpPr>
        <p:spPr>
          <a:xfrm flipH="1">
            <a:off x="9570930" y="5600564"/>
            <a:ext cx="882502" cy="361507"/>
          </a:xfrm>
          <a:custGeom>
            <a:avLst/>
            <a:gdLst>
              <a:gd name="connsiteX0" fmla="*/ 0 w 882502"/>
              <a:gd name="connsiteY0" fmla="*/ 0 h 361507"/>
              <a:gd name="connsiteX1" fmla="*/ 0 w 882502"/>
              <a:gd name="connsiteY1" fmla="*/ 255181 h 361507"/>
              <a:gd name="connsiteX2" fmla="*/ 882502 w 882502"/>
              <a:gd name="connsiteY2" fmla="*/ 255181 h 361507"/>
              <a:gd name="connsiteX3" fmla="*/ 882502 w 882502"/>
              <a:gd name="connsiteY3" fmla="*/ 361507 h 361507"/>
            </a:gdLst>
            <a:ahLst/>
            <a:cxnLst>
              <a:cxn ang="0">
                <a:pos x="connsiteX0" y="connsiteY0"/>
              </a:cxn>
              <a:cxn ang="0">
                <a:pos x="connsiteX1" y="connsiteY1"/>
              </a:cxn>
              <a:cxn ang="0">
                <a:pos x="connsiteX2" y="connsiteY2"/>
              </a:cxn>
              <a:cxn ang="0">
                <a:pos x="connsiteX3" y="connsiteY3"/>
              </a:cxn>
            </a:cxnLst>
            <a:rect l="l" t="t" r="r" b="b"/>
            <a:pathLst>
              <a:path w="882502" h="361507">
                <a:moveTo>
                  <a:pt x="0" y="0"/>
                </a:moveTo>
                <a:lnTo>
                  <a:pt x="0" y="255181"/>
                </a:lnTo>
                <a:lnTo>
                  <a:pt x="882502" y="255181"/>
                </a:lnTo>
                <a:lnTo>
                  <a:pt x="882502" y="36150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320171" y="2010707"/>
            <a:ext cx="3952730" cy="3597687"/>
            <a:chOff x="-467463" y="1794393"/>
            <a:chExt cx="3952730" cy="3597687"/>
          </a:xfrm>
        </p:grpSpPr>
        <p:sp>
          <p:nvSpPr>
            <p:cNvPr id="63" name="TextBox 62"/>
            <p:cNvSpPr txBox="1"/>
            <p:nvPr/>
          </p:nvSpPr>
          <p:spPr>
            <a:xfrm>
              <a:off x="-46746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3</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7"/>
              <a:ext cx="3148108" cy="2585323"/>
            </a:xfrm>
            <a:prstGeom prst="rect">
              <a:avLst/>
            </a:prstGeom>
            <a:noFill/>
          </p:spPr>
          <p:txBody>
            <a:bodyPr wrap="square" rtlCol="0">
              <a:spAutoFit/>
            </a:bodyPr>
            <a:lstStyle/>
            <a:p>
              <a:r>
                <a:rPr lang="en-US" dirty="0" smtClean="0">
                  <a:solidFill>
                    <a:schemeClr val="bg1"/>
                  </a:solidFill>
                  <a:latin typeface="Franklin Gothic Book" charset="0"/>
                  <a:ea typeface="Franklin Gothic Book" charset="0"/>
                  <a:cs typeface="Franklin Gothic Book" charset="0"/>
                </a:rPr>
                <a:t>Heatmaps are a great way to quickly communicate performance across geographic areas and streamline information from global studies. And, scrap the “map” and focus on the “heat” colors for even more applications.</a:t>
              </a:r>
              <a:endParaRPr lang="en-US" dirty="0">
                <a:solidFill>
                  <a:schemeClr val="bg1"/>
                </a:solidFill>
                <a:latin typeface="Franklin Gothic Book" charset="0"/>
                <a:ea typeface="Franklin Gothic Book" charset="0"/>
                <a:cs typeface="Franklin Gothic Book" charset="0"/>
              </a:endParaRPr>
            </a:p>
          </p:txBody>
        </p:sp>
        <p:sp>
          <p:nvSpPr>
            <p:cNvPr id="65" name="TextBox 64"/>
            <p:cNvSpPr txBox="1"/>
            <p:nvPr/>
          </p:nvSpPr>
          <p:spPr>
            <a:xfrm>
              <a:off x="945121" y="2232935"/>
              <a:ext cx="2540146" cy="461665"/>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HEATMAPS</a:t>
              </a:r>
              <a:endParaRPr lang="en-US" sz="2400" b="1" dirty="0">
                <a:latin typeface="Franklin Gothic Demi" charset="0"/>
                <a:ea typeface="Franklin Gothic Demi" charset="0"/>
                <a:cs typeface="Franklin Gothic Demi" charset="0"/>
              </a:endParaRPr>
            </a:p>
          </p:txBody>
        </p:sp>
      </p:grpSp>
      <p:grpSp>
        <p:nvGrpSpPr>
          <p:cNvPr id="11" name="Group 10"/>
          <p:cNvGrpSpPr/>
          <p:nvPr/>
        </p:nvGrpSpPr>
        <p:grpSpPr>
          <a:xfrm>
            <a:off x="5381597" y="393905"/>
            <a:ext cx="5394388" cy="3425530"/>
            <a:chOff x="4735173" y="572902"/>
            <a:chExt cx="5394388" cy="3425530"/>
          </a:xfrm>
        </p:grpSpPr>
        <p:grpSp>
          <p:nvGrpSpPr>
            <p:cNvPr id="29" name="Group 28"/>
            <p:cNvGrpSpPr/>
            <p:nvPr/>
          </p:nvGrpSpPr>
          <p:grpSpPr>
            <a:xfrm>
              <a:off x="4735173" y="572902"/>
              <a:ext cx="5394388" cy="3425530"/>
              <a:chOff x="121444" y="677228"/>
              <a:chExt cx="8908256" cy="5656897"/>
            </a:xfrm>
            <a:solidFill>
              <a:schemeClr val="bg1">
                <a:lumMod val="85000"/>
              </a:schemeClr>
            </a:solidFill>
          </p:grpSpPr>
          <p:sp>
            <p:nvSpPr>
              <p:cNvPr id="30" name="Freeform: Shape 4"/>
              <p:cNvSpPr/>
              <p:nvPr/>
            </p:nvSpPr>
            <p:spPr bwMode="auto">
              <a:xfrm>
                <a:off x="2486025" y="677228"/>
                <a:ext cx="1485900" cy="2154555"/>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grpFill/>
              <a:ln w="9525">
                <a:solidFill>
                  <a:schemeClr val="bg2"/>
                </a:solidFill>
                <a:round/>
                <a:headEnd/>
                <a:tailEnd/>
              </a:ln>
            </p:spPr>
            <p:txBody>
              <a:bodyPr/>
              <a:lstStyle/>
              <a:p>
                <a:endParaRPr lang="en-GB" dirty="0"/>
              </a:p>
            </p:txBody>
          </p:sp>
          <p:sp>
            <p:nvSpPr>
              <p:cNvPr id="31" name="Freeform: Shape 7"/>
              <p:cNvSpPr/>
              <p:nvPr/>
            </p:nvSpPr>
            <p:spPr bwMode="auto">
              <a:xfrm>
                <a:off x="788194" y="2102644"/>
                <a:ext cx="2109787" cy="1443037"/>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solidFill>
                <a:srgbClr val="ACEEEC"/>
              </a:solidFill>
              <a:ln w="9525">
                <a:solidFill>
                  <a:schemeClr val="bg2"/>
                </a:solidFill>
                <a:round/>
                <a:headEnd/>
                <a:tailEnd/>
              </a:ln>
            </p:spPr>
            <p:txBody>
              <a:bodyPr/>
              <a:lstStyle/>
              <a:p>
                <a:endParaRPr lang="en-GB" dirty="0"/>
              </a:p>
            </p:txBody>
          </p:sp>
          <p:sp>
            <p:nvSpPr>
              <p:cNvPr id="32" name="Freeform: Shape 9"/>
              <p:cNvSpPr/>
              <p:nvPr/>
            </p:nvSpPr>
            <p:spPr bwMode="auto">
              <a:xfrm>
                <a:off x="1176338" y="1864519"/>
                <a:ext cx="245268" cy="292894"/>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grpFill/>
              <a:ln w="6350"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33" name="Freeform: Shape 10"/>
              <p:cNvSpPr/>
              <p:nvPr/>
            </p:nvSpPr>
            <p:spPr bwMode="auto">
              <a:xfrm>
                <a:off x="1345406" y="1985963"/>
                <a:ext cx="442913" cy="357187"/>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grpFill/>
              <a:ln w="6350"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34" name="Freeform: Shape 11"/>
              <p:cNvSpPr/>
              <p:nvPr/>
            </p:nvSpPr>
            <p:spPr bwMode="auto">
              <a:xfrm>
                <a:off x="121444" y="2150269"/>
                <a:ext cx="942975" cy="940594"/>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grpFill/>
              <a:ln w="6350"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35" name="Freeform: Shape 12"/>
              <p:cNvSpPr/>
              <p:nvPr/>
            </p:nvSpPr>
            <p:spPr bwMode="auto">
              <a:xfrm>
                <a:off x="1207294" y="3288506"/>
                <a:ext cx="1421606" cy="764382"/>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solidFill>
                <a:srgbClr val="009D96"/>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36" name="Freeform: Shape 13"/>
              <p:cNvSpPr/>
              <p:nvPr/>
            </p:nvSpPr>
            <p:spPr bwMode="auto">
              <a:xfrm>
                <a:off x="1385888" y="3848100"/>
                <a:ext cx="738187" cy="481013"/>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37" name="Freeform: Shape 14"/>
              <p:cNvSpPr/>
              <p:nvPr/>
            </p:nvSpPr>
            <p:spPr bwMode="auto">
              <a:xfrm>
                <a:off x="2833688" y="3212306"/>
                <a:ext cx="142875" cy="169069"/>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38" name="Freeform: Shape 18"/>
              <p:cNvSpPr/>
              <p:nvPr/>
            </p:nvSpPr>
            <p:spPr bwMode="auto">
              <a:xfrm>
                <a:off x="2655094" y="3426619"/>
                <a:ext cx="104775" cy="83344"/>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39" name="Freeform: Shape 19"/>
              <p:cNvSpPr/>
              <p:nvPr/>
            </p:nvSpPr>
            <p:spPr bwMode="auto">
              <a:xfrm>
                <a:off x="2121694" y="2526506"/>
                <a:ext cx="171450" cy="145257"/>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0" name="Freeform: Shape 20"/>
              <p:cNvSpPr/>
              <p:nvPr/>
            </p:nvSpPr>
            <p:spPr bwMode="auto">
              <a:xfrm>
                <a:off x="2057400" y="1945481"/>
                <a:ext cx="695325" cy="785813"/>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1" name="Freeform: Shape 21"/>
              <p:cNvSpPr/>
              <p:nvPr/>
            </p:nvSpPr>
            <p:spPr bwMode="auto">
              <a:xfrm>
                <a:off x="2283619" y="1947863"/>
                <a:ext cx="109537" cy="88106"/>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2" name="Oval 41"/>
              <p:cNvSpPr/>
              <p:nvPr/>
            </p:nvSpPr>
            <p:spPr bwMode="auto">
              <a:xfrm>
                <a:off x="2371012" y="2366962"/>
                <a:ext cx="45719" cy="64294"/>
              </a:xfrm>
              <a:prstGeom prst="ellipse">
                <a:avLst/>
              </a:pr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3" name="Freeform: Shape 23"/>
              <p:cNvSpPr/>
              <p:nvPr/>
            </p:nvSpPr>
            <p:spPr bwMode="auto">
              <a:xfrm>
                <a:off x="1916906" y="1912144"/>
                <a:ext cx="128588" cy="178594"/>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4" name="Freeform 266"/>
              <p:cNvSpPr>
                <a:spLocks/>
              </p:cNvSpPr>
              <p:nvPr/>
            </p:nvSpPr>
            <p:spPr bwMode="auto">
              <a:xfrm>
                <a:off x="8418515" y="5801519"/>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9525">
                <a:solidFill>
                  <a:schemeClr val="bg2"/>
                </a:solidFill>
                <a:round/>
                <a:headEnd/>
                <a:tailEnd/>
              </a:ln>
            </p:spPr>
            <p:txBody>
              <a:bodyPr/>
              <a:lstStyle/>
              <a:p>
                <a:endParaRPr lang="en-GB" dirty="0"/>
              </a:p>
            </p:txBody>
          </p:sp>
          <p:sp>
            <p:nvSpPr>
              <p:cNvPr id="45" name="Freeform 267"/>
              <p:cNvSpPr>
                <a:spLocks/>
              </p:cNvSpPr>
              <p:nvPr/>
            </p:nvSpPr>
            <p:spPr bwMode="auto">
              <a:xfrm>
                <a:off x="8578221" y="5611018"/>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9525">
                <a:solidFill>
                  <a:schemeClr val="bg2"/>
                </a:solidFill>
                <a:round/>
                <a:headEnd/>
                <a:tailEnd/>
              </a:ln>
            </p:spPr>
            <p:txBody>
              <a:bodyPr/>
              <a:lstStyle/>
              <a:p>
                <a:endParaRPr lang="en-GB" dirty="0"/>
              </a:p>
            </p:txBody>
          </p:sp>
          <p:sp>
            <p:nvSpPr>
              <p:cNvPr id="46" name="Freeform 268"/>
              <p:cNvSpPr>
                <a:spLocks/>
              </p:cNvSpPr>
              <p:nvPr/>
            </p:nvSpPr>
            <p:spPr bwMode="auto">
              <a:xfrm>
                <a:off x="7080251" y="49895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9D96"/>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7" name="Freeform 269"/>
              <p:cNvSpPr>
                <a:spLocks/>
              </p:cNvSpPr>
              <p:nvPr/>
            </p:nvSpPr>
            <p:spPr bwMode="auto">
              <a:xfrm>
                <a:off x="7860905" y="579201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9525">
                <a:solidFill>
                  <a:schemeClr val="bg2"/>
                </a:solidFill>
                <a:round/>
                <a:headEnd/>
                <a:tailEnd/>
              </a:ln>
            </p:spPr>
            <p:txBody>
              <a:bodyPr/>
              <a:lstStyle/>
              <a:p>
                <a:endParaRPr lang="en-GB" dirty="0"/>
              </a:p>
            </p:txBody>
          </p:sp>
          <p:sp>
            <p:nvSpPr>
              <p:cNvPr id="48" name="Freeform 321"/>
              <p:cNvSpPr>
                <a:spLocks/>
              </p:cNvSpPr>
              <p:nvPr/>
            </p:nvSpPr>
            <p:spPr bwMode="auto">
              <a:xfrm rot="300647">
                <a:off x="4034590" y="3478918"/>
                <a:ext cx="317897" cy="249276"/>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grpFill/>
              <a:ln w="9525">
                <a:solidFill>
                  <a:schemeClr val="bg2"/>
                </a:solidFill>
                <a:round/>
                <a:headEnd/>
                <a:tailEnd/>
              </a:ln>
            </p:spPr>
            <p:txBody>
              <a:bodyPr/>
              <a:lstStyle/>
              <a:p>
                <a:endParaRPr lang="en-GB" dirty="0"/>
              </a:p>
            </p:txBody>
          </p:sp>
          <p:sp>
            <p:nvSpPr>
              <p:cNvPr id="49" name="Freeform 322"/>
              <p:cNvSpPr>
                <a:spLocks/>
              </p:cNvSpPr>
              <p:nvPr/>
            </p:nvSpPr>
            <p:spPr bwMode="auto">
              <a:xfrm rot="497474">
                <a:off x="4044226" y="3491059"/>
                <a:ext cx="79824" cy="175053"/>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grpFill/>
              <a:ln w="9525">
                <a:solidFill>
                  <a:schemeClr val="bg2"/>
                </a:solidFill>
                <a:round/>
                <a:headEnd/>
                <a:tailEnd/>
              </a:ln>
            </p:spPr>
            <p:txBody>
              <a:bodyPr/>
              <a:lstStyle/>
              <a:p>
                <a:endParaRPr lang="en-GB" dirty="0"/>
              </a:p>
            </p:txBody>
          </p:sp>
          <p:sp>
            <p:nvSpPr>
              <p:cNvPr id="50" name="Freeform 342"/>
              <p:cNvSpPr>
                <a:spLocks/>
              </p:cNvSpPr>
              <p:nvPr/>
            </p:nvSpPr>
            <p:spPr bwMode="auto">
              <a:xfrm rot="21317764">
                <a:off x="4176500" y="3233923"/>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grpFill/>
              <a:ln w="9525">
                <a:solidFill>
                  <a:schemeClr val="bg2"/>
                </a:solidFill>
                <a:round/>
                <a:headEnd/>
                <a:tailEnd/>
              </a:ln>
            </p:spPr>
            <p:txBody>
              <a:bodyPr/>
              <a:lstStyle/>
              <a:p>
                <a:endParaRPr lang="en-GB" dirty="0"/>
              </a:p>
            </p:txBody>
          </p:sp>
          <p:sp>
            <p:nvSpPr>
              <p:cNvPr id="51" name="Freeform 343"/>
              <p:cNvSpPr>
                <a:spLocks/>
              </p:cNvSpPr>
              <p:nvPr/>
            </p:nvSpPr>
            <p:spPr bwMode="auto">
              <a:xfrm>
                <a:off x="4433012" y="3381375"/>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9525">
                <a:solidFill>
                  <a:schemeClr val="bg2"/>
                </a:solidFill>
                <a:round/>
                <a:headEnd/>
                <a:tailEnd/>
              </a:ln>
            </p:spPr>
            <p:txBody>
              <a:bodyPr/>
              <a:lstStyle/>
              <a:p>
                <a:endParaRPr lang="en-GB" dirty="0"/>
              </a:p>
            </p:txBody>
          </p:sp>
          <p:sp>
            <p:nvSpPr>
              <p:cNvPr id="52" name="Freeform 257"/>
              <p:cNvSpPr>
                <a:spLocks/>
              </p:cNvSpPr>
              <p:nvPr/>
            </p:nvSpPr>
            <p:spPr bwMode="auto">
              <a:xfrm>
                <a:off x="4047664" y="3049586"/>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9525">
                <a:solidFill>
                  <a:schemeClr val="bg2"/>
                </a:solidFill>
                <a:round/>
                <a:headEnd/>
                <a:tailEnd/>
              </a:ln>
            </p:spPr>
            <p:txBody>
              <a:bodyPr/>
              <a:lstStyle/>
              <a:p>
                <a:endParaRPr lang="en-GB" dirty="0"/>
              </a:p>
            </p:txBody>
          </p:sp>
          <p:sp>
            <p:nvSpPr>
              <p:cNvPr id="53" name="Freeform 258"/>
              <p:cNvSpPr>
                <a:spLocks/>
              </p:cNvSpPr>
              <p:nvPr/>
            </p:nvSpPr>
            <p:spPr bwMode="auto">
              <a:xfrm>
                <a:off x="5558684" y="1635919"/>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w="9525">
                <a:solidFill>
                  <a:schemeClr val="bg2"/>
                </a:solidFill>
                <a:round/>
                <a:headEnd/>
                <a:tailEnd/>
              </a:ln>
            </p:spPr>
            <p:txBody>
              <a:bodyPr/>
              <a:lstStyle/>
              <a:p>
                <a:endParaRPr lang="en-GB" dirty="0"/>
              </a:p>
            </p:txBody>
          </p:sp>
          <p:sp>
            <p:nvSpPr>
              <p:cNvPr id="54" name="Freeform 259"/>
              <p:cNvSpPr>
                <a:spLocks/>
              </p:cNvSpPr>
              <p:nvPr/>
            </p:nvSpPr>
            <p:spPr bwMode="auto">
              <a:xfrm>
                <a:off x="5356622" y="4983165"/>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9525">
                <a:solidFill>
                  <a:schemeClr val="bg2"/>
                </a:solidFill>
                <a:round/>
                <a:headEnd/>
                <a:tailEnd/>
              </a:ln>
            </p:spPr>
            <p:txBody>
              <a:bodyPr/>
              <a:lstStyle/>
              <a:p>
                <a:endParaRPr lang="en-GB" dirty="0"/>
              </a:p>
            </p:txBody>
          </p:sp>
          <p:sp>
            <p:nvSpPr>
              <p:cNvPr id="55" name="Freeform 279"/>
              <p:cNvSpPr>
                <a:spLocks/>
              </p:cNvSpPr>
              <p:nvPr/>
            </p:nvSpPr>
            <p:spPr bwMode="auto">
              <a:xfrm>
                <a:off x="4582423" y="368194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grpFill/>
              <a:ln w="9525">
                <a:solidFill>
                  <a:schemeClr val="bg2"/>
                </a:solidFill>
                <a:round/>
                <a:headEnd/>
                <a:tailEnd/>
              </a:ln>
            </p:spPr>
            <p:txBody>
              <a:bodyPr/>
              <a:lstStyle/>
              <a:p>
                <a:endParaRPr lang="en-GB" dirty="0"/>
              </a:p>
            </p:txBody>
          </p:sp>
          <p:sp>
            <p:nvSpPr>
              <p:cNvPr id="56" name="Freeform 280"/>
              <p:cNvSpPr>
                <a:spLocks/>
              </p:cNvSpPr>
              <p:nvPr/>
            </p:nvSpPr>
            <p:spPr bwMode="auto">
              <a:xfrm>
                <a:off x="4495110" y="359304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grpFill/>
              <a:ln w="9525">
                <a:solidFill>
                  <a:schemeClr val="bg2"/>
                </a:solidFill>
                <a:round/>
                <a:headEnd/>
                <a:tailEnd/>
              </a:ln>
            </p:spPr>
            <p:txBody>
              <a:bodyPr/>
              <a:lstStyle/>
              <a:p>
                <a:endParaRPr lang="en-GB" dirty="0"/>
              </a:p>
            </p:txBody>
          </p:sp>
          <p:sp>
            <p:nvSpPr>
              <p:cNvPr id="57" name="Freeform 281"/>
              <p:cNvSpPr>
                <a:spLocks/>
              </p:cNvSpPr>
              <p:nvPr/>
            </p:nvSpPr>
            <p:spPr bwMode="auto">
              <a:xfrm>
                <a:off x="4487173" y="352954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9525">
                <a:solidFill>
                  <a:schemeClr val="bg2"/>
                </a:solidFill>
                <a:round/>
                <a:headEnd/>
                <a:tailEnd/>
              </a:ln>
            </p:spPr>
            <p:txBody>
              <a:bodyPr/>
              <a:lstStyle/>
              <a:p>
                <a:endParaRPr lang="en-GB" dirty="0"/>
              </a:p>
            </p:txBody>
          </p:sp>
          <p:sp>
            <p:nvSpPr>
              <p:cNvPr id="58" name="Freeform 301"/>
              <p:cNvSpPr>
                <a:spLocks/>
              </p:cNvSpPr>
              <p:nvPr/>
            </p:nvSpPr>
            <p:spPr bwMode="auto">
              <a:xfrm>
                <a:off x="4848835" y="3008828"/>
                <a:ext cx="23511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grpFill/>
              <a:ln w="9525">
                <a:solidFill>
                  <a:schemeClr val="bg2"/>
                </a:solidFill>
                <a:round/>
                <a:headEnd/>
                <a:tailEnd/>
              </a:ln>
            </p:spPr>
            <p:txBody>
              <a:bodyPr/>
              <a:lstStyle/>
              <a:p>
                <a:endParaRPr lang="en-GB" dirty="0"/>
              </a:p>
            </p:txBody>
          </p:sp>
          <p:sp>
            <p:nvSpPr>
              <p:cNvPr id="59" name="Freeform 303"/>
              <p:cNvSpPr>
                <a:spLocks/>
              </p:cNvSpPr>
              <p:nvPr/>
            </p:nvSpPr>
            <p:spPr bwMode="auto">
              <a:xfrm>
                <a:off x="3923643" y="4344961"/>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9525">
                <a:solidFill>
                  <a:schemeClr val="bg2"/>
                </a:solidFill>
                <a:round/>
                <a:headEnd/>
                <a:tailEnd/>
              </a:ln>
            </p:spPr>
            <p:txBody>
              <a:bodyPr/>
              <a:lstStyle/>
              <a:p>
                <a:endParaRPr lang="en-GB" dirty="0"/>
              </a:p>
            </p:txBody>
          </p:sp>
          <p:sp>
            <p:nvSpPr>
              <p:cNvPr id="60" name="Freeform 304"/>
              <p:cNvSpPr>
                <a:spLocks/>
              </p:cNvSpPr>
              <p:nvPr/>
            </p:nvSpPr>
            <p:spPr bwMode="auto">
              <a:xfrm>
                <a:off x="3877605" y="4243361"/>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9525">
                <a:solidFill>
                  <a:schemeClr val="bg2"/>
                </a:solidFill>
                <a:round/>
                <a:headEnd/>
                <a:tailEnd/>
              </a:ln>
            </p:spPr>
            <p:txBody>
              <a:bodyPr/>
              <a:lstStyle/>
              <a:p>
                <a:endParaRPr lang="en-GB" dirty="0"/>
              </a:p>
            </p:txBody>
          </p:sp>
          <p:sp>
            <p:nvSpPr>
              <p:cNvPr id="61" name="Freeform 305"/>
              <p:cNvSpPr>
                <a:spLocks/>
              </p:cNvSpPr>
              <p:nvPr/>
            </p:nvSpPr>
            <p:spPr bwMode="auto">
              <a:xfrm>
                <a:off x="3887840" y="3972446"/>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grpFill/>
              <a:ln w="9525">
                <a:solidFill>
                  <a:schemeClr val="bg2"/>
                </a:solidFill>
                <a:round/>
                <a:headEnd/>
                <a:tailEnd/>
              </a:ln>
            </p:spPr>
            <p:txBody>
              <a:bodyPr/>
              <a:lstStyle/>
              <a:p>
                <a:endParaRPr lang="en-GB" dirty="0"/>
              </a:p>
            </p:txBody>
          </p:sp>
          <p:sp>
            <p:nvSpPr>
              <p:cNvPr id="66" name="Freeform 307"/>
              <p:cNvSpPr>
                <a:spLocks/>
              </p:cNvSpPr>
              <p:nvPr/>
            </p:nvSpPr>
            <p:spPr bwMode="auto">
              <a:xfrm>
                <a:off x="4510140" y="3803192"/>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grpFill/>
              <a:ln w="9525">
                <a:solidFill>
                  <a:schemeClr val="bg2"/>
                </a:solidFill>
                <a:round/>
                <a:headEnd/>
                <a:tailEnd/>
              </a:ln>
            </p:spPr>
            <p:txBody>
              <a:bodyPr/>
              <a:lstStyle/>
              <a:p>
                <a:endParaRPr lang="en-GB" dirty="0"/>
              </a:p>
            </p:txBody>
          </p:sp>
          <p:sp>
            <p:nvSpPr>
              <p:cNvPr id="67" name="Freeform 308"/>
              <p:cNvSpPr>
                <a:spLocks/>
              </p:cNvSpPr>
              <p:nvPr/>
            </p:nvSpPr>
            <p:spPr bwMode="auto">
              <a:xfrm>
                <a:off x="4489502" y="3675583"/>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9525">
                <a:solidFill>
                  <a:schemeClr val="bg2"/>
                </a:solidFill>
                <a:round/>
                <a:headEnd/>
                <a:tailEnd/>
              </a:ln>
            </p:spPr>
            <p:txBody>
              <a:bodyPr/>
              <a:lstStyle/>
              <a:p>
                <a:endParaRPr lang="en-GB" dirty="0"/>
              </a:p>
            </p:txBody>
          </p:sp>
          <p:sp>
            <p:nvSpPr>
              <p:cNvPr id="68" name="Freeform 309"/>
              <p:cNvSpPr>
                <a:spLocks/>
              </p:cNvSpPr>
              <p:nvPr/>
            </p:nvSpPr>
            <p:spPr bwMode="auto">
              <a:xfrm>
                <a:off x="3983090" y="3721621"/>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9525">
                <a:solidFill>
                  <a:schemeClr val="bg2"/>
                </a:solidFill>
                <a:round/>
                <a:headEnd/>
                <a:tailEnd/>
              </a:ln>
            </p:spPr>
            <p:txBody>
              <a:bodyPr/>
              <a:lstStyle/>
              <a:p>
                <a:endParaRPr lang="en-GB" dirty="0"/>
              </a:p>
            </p:txBody>
          </p:sp>
          <p:sp>
            <p:nvSpPr>
              <p:cNvPr id="69" name="Freeform 310"/>
              <p:cNvSpPr>
                <a:spLocks/>
              </p:cNvSpPr>
              <p:nvPr/>
            </p:nvSpPr>
            <p:spPr bwMode="auto">
              <a:xfrm>
                <a:off x="3894190" y="3948633"/>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9525">
                <a:solidFill>
                  <a:schemeClr val="bg2"/>
                </a:solidFill>
                <a:round/>
                <a:headEnd/>
                <a:tailEnd/>
              </a:ln>
            </p:spPr>
            <p:txBody>
              <a:bodyPr/>
              <a:lstStyle/>
              <a:p>
                <a:endParaRPr lang="en-GB" dirty="0"/>
              </a:p>
            </p:txBody>
          </p:sp>
          <p:sp>
            <p:nvSpPr>
              <p:cNvPr id="70" name="Freeform 311"/>
              <p:cNvSpPr>
                <a:spLocks/>
              </p:cNvSpPr>
              <p:nvPr/>
            </p:nvSpPr>
            <p:spPr bwMode="auto">
              <a:xfrm>
                <a:off x="3901418" y="4344961"/>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9525">
                <a:solidFill>
                  <a:schemeClr val="bg2"/>
                </a:solidFill>
                <a:round/>
                <a:headEnd/>
                <a:tailEnd/>
              </a:ln>
            </p:spPr>
            <p:txBody>
              <a:bodyPr/>
              <a:lstStyle/>
              <a:p>
                <a:endParaRPr lang="en-GB" dirty="0"/>
              </a:p>
            </p:txBody>
          </p:sp>
          <p:sp>
            <p:nvSpPr>
              <p:cNvPr id="71" name="Freeform 313"/>
              <p:cNvSpPr>
                <a:spLocks/>
              </p:cNvSpPr>
              <p:nvPr/>
            </p:nvSpPr>
            <p:spPr bwMode="auto">
              <a:xfrm>
                <a:off x="4096680" y="4400524"/>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9525">
                <a:solidFill>
                  <a:schemeClr val="bg2"/>
                </a:solidFill>
                <a:round/>
                <a:headEnd/>
                <a:tailEnd/>
              </a:ln>
            </p:spPr>
            <p:txBody>
              <a:bodyPr/>
              <a:lstStyle/>
              <a:p>
                <a:endParaRPr lang="en-GB" dirty="0"/>
              </a:p>
            </p:txBody>
          </p:sp>
          <p:sp>
            <p:nvSpPr>
              <p:cNvPr id="72" name="Freeform 314"/>
              <p:cNvSpPr>
                <a:spLocks/>
              </p:cNvSpPr>
              <p:nvPr/>
            </p:nvSpPr>
            <p:spPr bwMode="auto">
              <a:xfrm>
                <a:off x="4020480" y="4456086"/>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9525">
                <a:solidFill>
                  <a:schemeClr val="bg2"/>
                </a:solidFill>
                <a:round/>
                <a:headEnd/>
                <a:tailEnd/>
              </a:ln>
            </p:spPr>
            <p:txBody>
              <a:bodyPr/>
              <a:lstStyle/>
              <a:p>
                <a:endParaRPr lang="en-GB" dirty="0"/>
              </a:p>
            </p:txBody>
          </p:sp>
          <p:sp>
            <p:nvSpPr>
              <p:cNvPr id="73" name="Freeform 315"/>
              <p:cNvSpPr>
                <a:spLocks/>
              </p:cNvSpPr>
              <p:nvPr/>
            </p:nvSpPr>
            <p:spPr bwMode="auto">
              <a:xfrm>
                <a:off x="3971268" y="4424336"/>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9525">
                <a:solidFill>
                  <a:schemeClr val="bg2"/>
                </a:solidFill>
                <a:round/>
                <a:headEnd/>
                <a:tailEnd/>
              </a:ln>
            </p:spPr>
            <p:txBody>
              <a:bodyPr/>
              <a:lstStyle/>
              <a:p>
                <a:endParaRPr lang="en-GB" dirty="0"/>
              </a:p>
            </p:txBody>
          </p:sp>
          <p:sp>
            <p:nvSpPr>
              <p:cNvPr id="74" name="Freeform 318"/>
              <p:cNvSpPr>
                <a:spLocks/>
              </p:cNvSpPr>
              <p:nvPr/>
            </p:nvSpPr>
            <p:spPr bwMode="auto">
              <a:xfrm>
                <a:off x="4089452" y="3675583"/>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9525">
                <a:solidFill>
                  <a:schemeClr val="bg2"/>
                </a:solidFill>
                <a:round/>
                <a:headEnd/>
                <a:tailEnd/>
              </a:ln>
            </p:spPr>
            <p:txBody>
              <a:bodyPr/>
              <a:lstStyle/>
              <a:p>
                <a:endParaRPr lang="en-GB" dirty="0"/>
              </a:p>
            </p:txBody>
          </p:sp>
          <p:sp>
            <p:nvSpPr>
              <p:cNvPr id="75" name="Freeform 334"/>
              <p:cNvSpPr>
                <a:spLocks/>
              </p:cNvSpPr>
              <p:nvPr/>
            </p:nvSpPr>
            <p:spPr bwMode="auto">
              <a:xfrm>
                <a:off x="4801396" y="2231746"/>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9525">
                <a:solidFill>
                  <a:schemeClr val="bg2"/>
                </a:solidFill>
                <a:round/>
                <a:headEnd/>
                <a:tailEnd/>
              </a:ln>
            </p:spPr>
            <p:txBody>
              <a:bodyPr/>
              <a:lstStyle/>
              <a:p>
                <a:endParaRPr lang="en-GB" dirty="0"/>
              </a:p>
            </p:txBody>
          </p:sp>
          <p:sp>
            <p:nvSpPr>
              <p:cNvPr id="76" name="Freeform 347"/>
              <p:cNvSpPr>
                <a:spLocks/>
              </p:cNvSpPr>
              <p:nvPr/>
            </p:nvSpPr>
            <p:spPr bwMode="auto">
              <a:xfrm>
                <a:off x="4404521" y="2144434"/>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9525">
                <a:solidFill>
                  <a:schemeClr val="bg2"/>
                </a:solidFill>
                <a:round/>
                <a:headEnd/>
                <a:tailEnd/>
              </a:ln>
            </p:spPr>
            <p:txBody>
              <a:bodyPr/>
              <a:lstStyle/>
              <a:p>
                <a:endParaRPr lang="en-GB" dirty="0"/>
              </a:p>
            </p:txBody>
          </p:sp>
          <p:sp>
            <p:nvSpPr>
              <p:cNvPr id="77" name="Freeform 348"/>
              <p:cNvSpPr>
                <a:spLocks/>
              </p:cNvSpPr>
              <p:nvPr/>
            </p:nvSpPr>
            <p:spPr bwMode="auto">
              <a:xfrm>
                <a:off x="4560096" y="2293659"/>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grpFill/>
              <a:ln w="9525">
                <a:solidFill>
                  <a:schemeClr val="bg2"/>
                </a:solidFill>
                <a:round/>
                <a:headEnd/>
                <a:tailEnd/>
              </a:ln>
            </p:spPr>
            <p:txBody>
              <a:bodyPr/>
              <a:lstStyle/>
              <a:p>
                <a:endParaRPr lang="en-GB" dirty="0"/>
              </a:p>
            </p:txBody>
          </p:sp>
          <p:sp>
            <p:nvSpPr>
              <p:cNvPr id="78" name="Freeform 360"/>
              <p:cNvSpPr>
                <a:spLocks/>
              </p:cNvSpPr>
              <p:nvPr/>
            </p:nvSpPr>
            <p:spPr bwMode="auto">
              <a:xfrm>
                <a:off x="4625237" y="3073981"/>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grpFill/>
              <a:ln w="9525">
                <a:solidFill>
                  <a:schemeClr val="bg2"/>
                </a:solidFill>
                <a:round/>
                <a:headEnd/>
                <a:tailEnd/>
              </a:ln>
            </p:spPr>
            <p:txBody>
              <a:bodyPr/>
              <a:lstStyle/>
              <a:p>
                <a:endParaRPr lang="en-GB" dirty="0"/>
              </a:p>
            </p:txBody>
          </p:sp>
          <p:sp>
            <p:nvSpPr>
              <p:cNvPr id="79" name="Freeform 365"/>
              <p:cNvSpPr>
                <a:spLocks/>
              </p:cNvSpPr>
              <p:nvPr/>
            </p:nvSpPr>
            <p:spPr bwMode="auto">
              <a:xfrm>
                <a:off x="4310115" y="4064521"/>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9525">
                <a:solidFill>
                  <a:schemeClr val="bg2"/>
                </a:solidFill>
                <a:round/>
                <a:headEnd/>
                <a:tailEnd/>
              </a:ln>
            </p:spPr>
            <p:txBody>
              <a:bodyPr/>
              <a:lstStyle/>
              <a:p>
                <a:endParaRPr lang="en-GB" dirty="0"/>
              </a:p>
            </p:txBody>
          </p:sp>
          <p:sp>
            <p:nvSpPr>
              <p:cNvPr id="80" name="Freeform 366"/>
              <p:cNvSpPr>
                <a:spLocks/>
              </p:cNvSpPr>
              <p:nvPr/>
            </p:nvSpPr>
            <p:spPr bwMode="auto">
              <a:xfrm>
                <a:off x="4005315" y="4024833"/>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9525">
                <a:solidFill>
                  <a:schemeClr val="bg2"/>
                </a:solidFill>
                <a:round/>
                <a:headEnd/>
                <a:tailEnd/>
              </a:ln>
            </p:spPr>
            <p:txBody>
              <a:bodyPr/>
              <a:lstStyle/>
              <a:p>
                <a:endParaRPr lang="en-GB" dirty="0"/>
              </a:p>
            </p:txBody>
          </p:sp>
          <p:sp>
            <p:nvSpPr>
              <p:cNvPr id="81" name="Freeform 367"/>
              <p:cNvSpPr>
                <a:spLocks/>
              </p:cNvSpPr>
              <p:nvPr/>
            </p:nvSpPr>
            <p:spPr bwMode="auto">
              <a:xfrm>
                <a:off x="5292381" y="4369594"/>
                <a:ext cx="258638" cy="349511"/>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9525">
                <a:solidFill>
                  <a:schemeClr val="bg2"/>
                </a:solidFill>
                <a:round/>
                <a:headEnd/>
                <a:tailEnd/>
              </a:ln>
            </p:spPr>
            <p:txBody>
              <a:bodyPr/>
              <a:lstStyle/>
              <a:p>
                <a:endParaRPr lang="en-GB" dirty="0"/>
              </a:p>
            </p:txBody>
          </p:sp>
          <p:sp>
            <p:nvSpPr>
              <p:cNvPr id="82" name="Freeform 373"/>
              <p:cNvSpPr>
                <a:spLocks/>
              </p:cNvSpPr>
              <p:nvPr/>
            </p:nvSpPr>
            <p:spPr bwMode="auto">
              <a:xfrm>
                <a:off x="4776283" y="5120630"/>
                <a:ext cx="225585" cy="241412"/>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grpFill/>
              <a:ln w="9525">
                <a:solidFill>
                  <a:schemeClr val="bg2"/>
                </a:solidFill>
                <a:round/>
                <a:headEnd/>
                <a:tailEnd/>
              </a:ln>
            </p:spPr>
            <p:txBody>
              <a:bodyPr/>
              <a:lstStyle/>
              <a:p>
                <a:endParaRPr lang="en-GB" dirty="0"/>
              </a:p>
            </p:txBody>
          </p:sp>
          <p:sp>
            <p:nvSpPr>
              <p:cNvPr id="83" name="Freeform 376"/>
              <p:cNvSpPr>
                <a:spLocks/>
              </p:cNvSpPr>
              <p:nvPr/>
            </p:nvSpPr>
            <p:spPr bwMode="auto">
              <a:xfrm>
                <a:off x="4579940" y="4825468"/>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9525">
                <a:solidFill>
                  <a:schemeClr val="bg2"/>
                </a:solidFill>
                <a:round/>
                <a:headEnd/>
                <a:tailEnd/>
              </a:ln>
            </p:spPr>
            <p:txBody>
              <a:bodyPr/>
              <a:lstStyle/>
              <a:p>
                <a:endParaRPr lang="en-GB" dirty="0"/>
              </a:p>
            </p:txBody>
          </p:sp>
          <p:sp>
            <p:nvSpPr>
              <p:cNvPr id="84" name="Freeform 382"/>
              <p:cNvSpPr>
                <a:spLocks/>
              </p:cNvSpPr>
              <p:nvPr/>
            </p:nvSpPr>
            <p:spPr bwMode="auto">
              <a:xfrm>
                <a:off x="4183993" y="4283049"/>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9525">
                <a:solidFill>
                  <a:schemeClr val="bg2"/>
                </a:solidFill>
                <a:round/>
                <a:headEnd/>
                <a:tailEnd/>
              </a:ln>
            </p:spPr>
            <p:txBody>
              <a:bodyPr/>
              <a:lstStyle/>
              <a:p>
                <a:endParaRPr lang="en-GB" dirty="0"/>
              </a:p>
            </p:txBody>
          </p:sp>
          <p:sp>
            <p:nvSpPr>
              <p:cNvPr id="85" name="Freeform 383"/>
              <p:cNvSpPr>
                <a:spLocks/>
              </p:cNvSpPr>
              <p:nvPr/>
            </p:nvSpPr>
            <p:spPr bwMode="auto">
              <a:xfrm>
                <a:off x="4183993" y="4283049"/>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9525">
                <a:solidFill>
                  <a:schemeClr val="bg2"/>
                </a:solidFill>
                <a:round/>
                <a:headEnd/>
                <a:tailEnd/>
              </a:ln>
            </p:spPr>
            <p:txBody>
              <a:bodyPr/>
              <a:lstStyle/>
              <a:p>
                <a:endParaRPr lang="en-GB" dirty="0"/>
              </a:p>
            </p:txBody>
          </p:sp>
          <p:sp>
            <p:nvSpPr>
              <p:cNvPr id="86" name="Freeform 384"/>
              <p:cNvSpPr>
                <a:spLocks/>
              </p:cNvSpPr>
              <p:nvPr/>
            </p:nvSpPr>
            <p:spPr bwMode="auto">
              <a:xfrm>
                <a:off x="4307818" y="4386236"/>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grpFill/>
              <a:ln w="9525">
                <a:solidFill>
                  <a:schemeClr val="bg2"/>
                </a:solidFill>
                <a:round/>
                <a:headEnd/>
                <a:tailEnd/>
              </a:ln>
            </p:spPr>
            <p:txBody>
              <a:bodyPr/>
              <a:lstStyle/>
              <a:p>
                <a:endParaRPr lang="en-GB" dirty="0"/>
              </a:p>
            </p:txBody>
          </p:sp>
          <p:sp>
            <p:nvSpPr>
              <p:cNvPr id="87" name="Freeform 385"/>
              <p:cNvSpPr>
                <a:spLocks/>
              </p:cNvSpPr>
              <p:nvPr/>
            </p:nvSpPr>
            <p:spPr bwMode="auto">
              <a:xfrm>
                <a:off x="4307818" y="4386236"/>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grpFill/>
              <a:ln w="9525">
                <a:solidFill>
                  <a:schemeClr val="bg2"/>
                </a:solidFill>
                <a:round/>
                <a:headEnd/>
                <a:tailEnd/>
              </a:ln>
            </p:spPr>
            <p:txBody>
              <a:bodyPr/>
              <a:lstStyle/>
              <a:p>
                <a:endParaRPr lang="en-GB" dirty="0"/>
              </a:p>
            </p:txBody>
          </p:sp>
          <p:sp>
            <p:nvSpPr>
              <p:cNvPr id="88" name="Freeform 386"/>
              <p:cNvSpPr>
                <a:spLocks/>
              </p:cNvSpPr>
              <p:nvPr/>
            </p:nvSpPr>
            <p:spPr bwMode="auto">
              <a:xfrm>
                <a:off x="4230030" y="4392586"/>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9525">
                <a:solidFill>
                  <a:schemeClr val="bg2"/>
                </a:solidFill>
                <a:round/>
                <a:headEnd/>
                <a:tailEnd/>
              </a:ln>
            </p:spPr>
            <p:txBody>
              <a:bodyPr/>
              <a:lstStyle/>
              <a:p>
                <a:endParaRPr lang="en-GB" dirty="0"/>
              </a:p>
            </p:txBody>
          </p:sp>
          <p:sp>
            <p:nvSpPr>
              <p:cNvPr id="89" name="Freeform 387"/>
              <p:cNvSpPr>
                <a:spLocks/>
              </p:cNvSpPr>
              <p:nvPr/>
            </p:nvSpPr>
            <p:spPr bwMode="auto">
              <a:xfrm>
                <a:off x="4383140" y="4291533"/>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9525">
                <a:solidFill>
                  <a:schemeClr val="bg2"/>
                </a:solidFill>
                <a:round/>
                <a:headEnd/>
                <a:tailEnd/>
              </a:ln>
            </p:spPr>
            <p:txBody>
              <a:bodyPr/>
              <a:lstStyle/>
              <a:p>
                <a:endParaRPr lang="en-GB" dirty="0"/>
              </a:p>
            </p:txBody>
          </p:sp>
          <p:sp>
            <p:nvSpPr>
              <p:cNvPr id="90" name="Freeform 393"/>
              <p:cNvSpPr>
                <a:spLocks/>
              </p:cNvSpPr>
              <p:nvPr/>
            </p:nvSpPr>
            <p:spPr bwMode="auto">
              <a:xfrm>
                <a:off x="4331630" y="4344961"/>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9525">
                <a:solidFill>
                  <a:schemeClr val="bg2"/>
                </a:solidFill>
                <a:round/>
                <a:headEnd/>
                <a:tailEnd/>
              </a:ln>
            </p:spPr>
            <p:txBody>
              <a:bodyPr/>
              <a:lstStyle/>
              <a:p>
                <a:endParaRPr lang="en-GB" dirty="0"/>
              </a:p>
            </p:txBody>
          </p:sp>
          <p:sp>
            <p:nvSpPr>
              <p:cNvPr id="91" name="Freeform 394"/>
              <p:cNvSpPr>
                <a:spLocks/>
              </p:cNvSpPr>
              <p:nvPr/>
            </p:nvSpPr>
            <p:spPr bwMode="auto">
              <a:xfrm>
                <a:off x="4307818" y="4386236"/>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9525">
                <a:solidFill>
                  <a:schemeClr val="bg2"/>
                </a:solidFill>
                <a:round/>
                <a:headEnd/>
                <a:tailEnd/>
              </a:ln>
            </p:spPr>
            <p:txBody>
              <a:bodyPr/>
              <a:lstStyle/>
              <a:p>
                <a:endParaRPr lang="en-GB" dirty="0"/>
              </a:p>
            </p:txBody>
          </p:sp>
          <p:sp>
            <p:nvSpPr>
              <p:cNvPr id="92" name="Freeform 395"/>
              <p:cNvSpPr>
                <a:spLocks/>
              </p:cNvSpPr>
              <p:nvPr/>
            </p:nvSpPr>
            <p:spPr bwMode="auto">
              <a:xfrm>
                <a:off x="4579991" y="5102223"/>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9525">
                <a:solidFill>
                  <a:schemeClr val="bg2"/>
                </a:solidFill>
                <a:round/>
                <a:headEnd/>
                <a:tailEnd/>
              </a:ln>
            </p:spPr>
            <p:txBody>
              <a:bodyPr/>
              <a:lstStyle/>
              <a:p>
                <a:endParaRPr lang="en-GB" dirty="0"/>
              </a:p>
            </p:txBody>
          </p:sp>
          <p:grpSp>
            <p:nvGrpSpPr>
              <p:cNvPr id="93" name="Group 453"/>
              <p:cNvGrpSpPr>
                <a:grpSpLocks/>
              </p:cNvGrpSpPr>
              <p:nvPr/>
            </p:nvGrpSpPr>
            <p:grpSpPr bwMode="auto">
              <a:xfrm>
                <a:off x="4087351" y="2900361"/>
                <a:ext cx="250825" cy="368300"/>
                <a:chOff x="2201" y="1250"/>
                <a:chExt cx="133" cy="193"/>
              </a:xfrm>
              <a:grpFill/>
            </p:grpSpPr>
            <p:sp>
              <p:nvSpPr>
                <p:cNvPr id="272" name="Freeform 454"/>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solidFill>
                  <a:round/>
                  <a:headEnd/>
                  <a:tailEnd/>
                </a:ln>
              </p:spPr>
              <p:txBody>
                <a:bodyPr/>
                <a:lstStyle/>
                <a:p>
                  <a:endParaRPr lang="en-GB" dirty="0"/>
                </a:p>
              </p:txBody>
            </p:sp>
            <p:sp>
              <p:nvSpPr>
                <p:cNvPr id="273"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94" name="Freeform 297"/>
              <p:cNvSpPr>
                <a:spLocks/>
              </p:cNvSpPr>
              <p:nvPr/>
            </p:nvSpPr>
            <p:spPr bwMode="auto">
              <a:xfrm>
                <a:off x="5770686" y="3657792"/>
                <a:ext cx="361162" cy="274638"/>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grpFill/>
              <a:ln w="9525">
                <a:solidFill>
                  <a:schemeClr val="bg2"/>
                </a:solidFill>
                <a:round/>
                <a:headEnd/>
                <a:tailEnd/>
              </a:ln>
            </p:spPr>
            <p:txBody>
              <a:bodyPr/>
              <a:lstStyle/>
              <a:p>
                <a:endParaRPr lang="en-GB" dirty="0"/>
              </a:p>
            </p:txBody>
          </p:sp>
          <p:sp>
            <p:nvSpPr>
              <p:cNvPr id="95" name="Freeform 277"/>
              <p:cNvSpPr>
                <a:spLocks/>
              </p:cNvSpPr>
              <p:nvPr/>
            </p:nvSpPr>
            <p:spPr bwMode="auto">
              <a:xfrm>
                <a:off x="2180034" y="4100512"/>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9525">
                <a:solidFill>
                  <a:schemeClr val="bg2"/>
                </a:solidFill>
                <a:round/>
                <a:headEnd/>
                <a:tailEnd/>
              </a:ln>
            </p:spPr>
            <p:txBody>
              <a:bodyPr/>
              <a:lstStyle/>
              <a:p>
                <a:endParaRPr lang="en-GB" dirty="0"/>
              </a:p>
            </p:txBody>
          </p:sp>
          <p:sp>
            <p:nvSpPr>
              <p:cNvPr id="96" name="Freeform 278"/>
              <p:cNvSpPr>
                <a:spLocks/>
              </p:cNvSpPr>
              <p:nvPr/>
            </p:nvSpPr>
            <p:spPr bwMode="auto">
              <a:xfrm>
                <a:off x="2456259" y="4186237"/>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9525">
                <a:solidFill>
                  <a:schemeClr val="bg2"/>
                </a:solidFill>
                <a:round/>
                <a:headEnd/>
                <a:tailEnd/>
              </a:ln>
            </p:spPr>
            <p:txBody>
              <a:bodyPr/>
              <a:lstStyle/>
              <a:p>
                <a:endParaRPr lang="en-GB" dirty="0"/>
              </a:p>
            </p:txBody>
          </p:sp>
          <p:sp>
            <p:nvSpPr>
              <p:cNvPr id="97" name="Freeform 402"/>
              <p:cNvSpPr>
                <a:spLocks/>
              </p:cNvSpPr>
              <p:nvPr/>
            </p:nvSpPr>
            <p:spPr bwMode="auto">
              <a:xfrm>
                <a:off x="2243534" y="4444999"/>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9525">
                <a:solidFill>
                  <a:schemeClr val="bg2"/>
                </a:solidFill>
                <a:round/>
                <a:headEnd/>
                <a:tailEnd/>
              </a:ln>
            </p:spPr>
            <p:txBody>
              <a:bodyPr/>
              <a:lstStyle/>
              <a:p>
                <a:endParaRPr lang="en-GB" dirty="0"/>
              </a:p>
            </p:txBody>
          </p:sp>
          <p:sp>
            <p:nvSpPr>
              <p:cNvPr id="98" name="Freeform 445"/>
              <p:cNvSpPr>
                <a:spLocks/>
              </p:cNvSpPr>
              <p:nvPr/>
            </p:nvSpPr>
            <p:spPr bwMode="auto">
              <a:xfrm>
                <a:off x="2680097" y="4260849"/>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grp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99" name="Freeform: Shape 25"/>
              <p:cNvSpPr/>
              <p:nvPr/>
            </p:nvSpPr>
            <p:spPr bwMode="auto">
              <a:xfrm>
                <a:off x="1995488" y="4238625"/>
                <a:ext cx="95250" cy="116681"/>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grpFill/>
              <a:ln w="9525">
                <a:solidFill>
                  <a:schemeClr val="bg2"/>
                </a:solidFill>
                <a:round/>
                <a:headEnd/>
                <a:tailEnd/>
              </a:ln>
            </p:spPr>
            <p:txBody>
              <a:bodyPr/>
              <a:lstStyle/>
              <a:p>
                <a:endParaRPr lang="en-GB" dirty="0"/>
              </a:p>
            </p:txBody>
          </p:sp>
          <p:sp>
            <p:nvSpPr>
              <p:cNvPr id="100" name="Freeform: Shape 1023"/>
              <p:cNvSpPr/>
              <p:nvPr/>
            </p:nvSpPr>
            <p:spPr bwMode="auto">
              <a:xfrm>
                <a:off x="2045494" y="4288631"/>
                <a:ext cx="164306" cy="80963"/>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01" name="Freeform: Shape 1026"/>
              <p:cNvSpPr/>
              <p:nvPr/>
            </p:nvSpPr>
            <p:spPr bwMode="auto">
              <a:xfrm>
                <a:off x="2112169" y="4324350"/>
                <a:ext cx="97631" cy="100013"/>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02" name="Freeform: Shape 1027"/>
              <p:cNvSpPr/>
              <p:nvPr/>
            </p:nvSpPr>
            <p:spPr bwMode="auto">
              <a:xfrm>
                <a:off x="2159794" y="4417220"/>
                <a:ext cx="83344" cy="69056"/>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03" name="Freeform: Shape 1028"/>
              <p:cNvSpPr/>
              <p:nvPr/>
            </p:nvSpPr>
            <p:spPr bwMode="auto">
              <a:xfrm>
                <a:off x="2333625" y="4393406"/>
                <a:ext cx="295275" cy="409575"/>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grp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dirty="0">
                  <a:ln>
                    <a:noFill/>
                  </a:ln>
                  <a:solidFill>
                    <a:schemeClr val="bg1"/>
                  </a:solidFill>
                  <a:effectLst/>
                  <a:latin typeface="Arial" pitchFamily="-112" charset="0"/>
                </a:endParaRPr>
              </a:p>
            </p:txBody>
          </p:sp>
          <p:sp>
            <p:nvSpPr>
              <p:cNvPr id="104" name="Freeform: Shape 1029"/>
              <p:cNvSpPr/>
              <p:nvPr/>
            </p:nvSpPr>
            <p:spPr bwMode="auto">
              <a:xfrm>
                <a:off x="2471738" y="4414838"/>
                <a:ext cx="316706" cy="266699"/>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05" name="Freeform: Shape 1030"/>
              <p:cNvSpPr/>
              <p:nvPr/>
            </p:nvSpPr>
            <p:spPr bwMode="auto">
              <a:xfrm>
                <a:off x="2286000" y="4657725"/>
                <a:ext cx="138113" cy="171450"/>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06" name="Freeform: Shape 1032"/>
              <p:cNvSpPr/>
              <p:nvPr/>
            </p:nvSpPr>
            <p:spPr bwMode="auto">
              <a:xfrm>
                <a:off x="2457450" y="4562475"/>
                <a:ext cx="954881" cy="995363"/>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07" name="Freeform: Shape 1034"/>
              <p:cNvSpPr/>
              <p:nvPr/>
            </p:nvSpPr>
            <p:spPr bwMode="auto">
              <a:xfrm>
                <a:off x="2931319" y="4562475"/>
                <a:ext cx="78581" cy="78581"/>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08" name="Freeform: Shape 1035"/>
              <p:cNvSpPr/>
              <p:nvPr/>
            </p:nvSpPr>
            <p:spPr bwMode="auto">
              <a:xfrm>
                <a:off x="2845594" y="4557713"/>
                <a:ext cx="109537" cy="90487"/>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09" name="Freeform: Shape 1036"/>
              <p:cNvSpPr/>
              <p:nvPr/>
            </p:nvSpPr>
            <p:spPr bwMode="auto">
              <a:xfrm>
                <a:off x="2762250" y="4486275"/>
                <a:ext cx="111919" cy="178594"/>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10" name="Freeform: Shape 1038"/>
              <p:cNvSpPr/>
              <p:nvPr/>
            </p:nvSpPr>
            <p:spPr bwMode="auto">
              <a:xfrm>
                <a:off x="2283619" y="4702969"/>
                <a:ext cx="292894" cy="452437"/>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11" name="Freeform: Shape 1039"/>
              <p:cNvSpPr/>
              <p:nvPr/>
            </p:nvSpPr>
            <p:spPr bwMode="auto">
              <a:xfrm>
                <a:off x="2564606" y="4933950"/>
                <a:ext cx="290513" cy="342900"/>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12" name="Freeform: Shape 1040"/>
              <p:cNvSpPr/>
              <p:nvPr/>
            </p:nvSpPr>
            <p:spPr bwMode="auto">
              <a:xfrm>
                <a:off x="2440781" y="5141118"/>
                <a:ext cx="178594" cy="1095375"/>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13" name="Freeform: Shape 1042"/>
              <p:cNvSpPr/>
              <p:nvPr/>
            </p:nvSpPr>
            <p:spPr bwMode="auto">
              <a:xfrm>
                <a:off x="2724150" y="5176838"/>
                <a:ext cx="226219" cy="219075"/>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14" name="Freeform: Shape 1043"/>
              <p:cNvSpPr/>
              <p:nvPr/>
            </p:nvSpPr>
            <p:spPr bwMode="auto">
              <a:xfrm>
                <a:off x="2847975" y="5472113"/>
                <a:ext cx="109538" cy="135731"/>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15" name="Freeform: Shape 1044"/>
              <p:cNvSpPr/>
              <p:nvPr/>
            </p:nvSpPr>
            <p:spPr bwMode="auto">
              <a:xfrm>
                <a:off x="2471738" y="5250656"/>
                <a:ext cx="481012" cy="957263"/>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rgbClr val="009D96"/>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16" name="Freeform: Shape 1045"/>
              <p:cNvSpPr/>
              <p:nvPr/>
            </p:nvSpPr>
            <p:spPr bwMode="auto">
              <a:xfrm>
                <a:off x="2576513" y="6236494"/>
                <a:ext cx="95250" cy="88106"/>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17" name="Freeform: Shape 1046"/>
              <p:cNvSpPr/>
              <p:nvPr/>
            </p:nvSpPr>
            <p:spPr bwMode="auto">
              <a:xfrm>
                <a:off x="2519363" y="6238875"/>
                <a:ext cx="71437" cy="95250"/>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grp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18" name="Freeform: Shape 1047"/>
              <p:cNvSpPr/>
              <p:nvPr/>
            </p:nvSpPr>
            <p:spPr bwMode="auto">
              <a:xfrm>
                <a:off x="3688556" y="2474119"/>
                <a:ext cx="257175" cy="178594"/>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19" name="Freeform: Shape 1048"/>
              <p:cNvSpPr/>
              <p:nvPr/>
            </p:nvSpPr>
            <p:spPr bwMode="auto">
              <a:xfrm>
                <a:off x="2005013" y="704850"/>
                <a:ext cx="759618" cy="1012031"/>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0" name="Freeform: Shape 1050"/>
              <p:cNvSpPr/>
              <p:nvPr/>
            </p:nvSpPr>
            <p:spPr bwMode="auto">
              <a:xfrm>
                <a:off x="1902619" y="1028700"/>
                <a:ext cx="259556" cy="481013"/>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1" name="Freeform: Shape 1051"/>
              <p:cNvSpPr/>
              <p:nvPr/>
            </p:nvSpPr>
            <p:spPr bwMode="auto">
              <a:xfrm>
                <a:off x="1883569" y="1621631"/>
                <a:ext cx="421481" cy="259557"/>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2" name="Freeform: Shape 1052"/>
              <p:cNvSpPr/>
              <p:nvPr/>
            </p:nvSpPr>
            <p:spPr bwMode="auto">
              <a:xfrm>
                <a:off x="2031206" y="1547813"/>
                <a:ext cx="16669" cy="547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3" name="Freeform: Shape 1053"/>
              <p:cNvSpPr/>
              <p:nvPr/>
            </p:nvSpPr>
            <p:spPr bwMode="auto">
              <a:xfrm>
                <a:off x="1852613" y="1409700"/>
                <a:ext cx="78581" cy="119063"/>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4" name="Freeform: Shape 1054"/>
              <p:cNvSpPr/>
              <p:nvPr/>
            </p:nvSpPr>
            <p:spPr bwMode="auto">
              <a:xfrm>
                <a:off x="1666875" y="1354932"/>
                <a:ext cx="152400" cy="164306"/>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5" name="Freeform: Shape 202"/>
              <p:cNvSpPr/>
              <p:nvPr/>
            </p:nvSpPr>
            <p:spPr bwMode="auto">
              <a:xfrm>
                <a:off x="1907382" y="1538288"/>
                <a:ext cx="69056" cy="40481"/>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6" name="Freeform: Shape 203"/>
              <p:cNvSpPr/>
              <p:nvPr/>
            </p:nvSpPr>
            <p:spPr bwMode="auto">
              <a:xfrm>
                <a:off x="1890713" y="1764506"/>
                <a:ext cx="76200" cy="102394"/>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7" name="Freeform: Shape 204"/>
              <p:cNvSpPr/>
              <p:nvPr/>
            </p:nvSpPr>
            <p:spPr bwMode="auto">
              <a:xfrm>
                <a:off x="1752600" y="1943100"/>
                <a:ext cx="138113" cy="195262"/>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8" name="Freeform: Shape 205"/>
              <p:cNvSpPr/>
              <p:nvPr/>
            </p:nvSpPr>
            <p:spPr bwMode="auto">
              <a:xfrm>
                <a:off x="1476375" y="1414463"/>
                <a:ext cx="88106" cy="52387"/>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29" name="Freeform: Shape 206"/>
              <p:cNvSpPr/>
              <p:nvPr/>
            </p:nvSpPr>
            <p:spPr bwMode="auto">
              <a:xfrm>
                <a:off x="1750219" y="1664494"/>
                <a:ext cx="119062" cy="157162"/>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30" name="Freeform: Shape 207"/>
              <p:cNvSpPr/>
              <p:nvPr/>
            </p:nvSpPr>
            <p:spPr bwMode="auto">
              <a:xfrm>
                <a:off x="1378744" y="1635919"/>
                <a:ext cx="288131" cy="252412"/>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31" name="Freeform: Shape 208"/>
              <p:cNvSpPr/>
              <p:nvPr/>
            </p:nvSpPr>
            <p:spPr bwMode="auto">
              <a:xfrm>
                <a:off x="1243013" y="1569244"/>
                <a:ext cx="159543" cy="169069"/>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32" name="Freeform: Shape 209"/>
              <p:cNvSpPr/>
              <p:nvPr/>
            </p:nvSpPr>
            <p:spPr bwMode="auto">
              <a:xfrm>
                <a:off x="1469231" y="1497806"/>
                <a:ext cx="76200" cy="76200"/>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grpFill/>
              <a:ln w="9525">
                <a:solidFill>
                  <a:schemeClr val="bg2"/>
                </a:solidFill>
                <a:round/>
                <a:headEnd/>
                <a:tailEnd/>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33" name="Freeform: Shape 210"/>
              <p:cNvSpPr/>
              <p:nvPr/>
            </p:nvSpPr>
            <p:spPr bwMode="auto">
              <a:xfrm>
                <a:off x="4962455" y="1557336"/>
                <a:ext cx="4011346" cy="2020169"/>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solidFill>
                <a:srgbClr val="ACEEEC"/>
              </a:solidFill>
              <a:ln w="9525">
                <a:solidFill>
                  <a:schemeClr val="bg2"/>
                </a:solidFill>
                <a:round/>
                <a:headEnd/>
                <a:tailEnd/>
              </a:ln>
            </p:spPr>
            <p:txBody>
              <a:bodyPr/>
              <a:lstStyle/>
              <a:p>
                <a:endParaRPr lang="en-GB" dirty="0"/>
              </a:p>
            </p:txBody>
          </p:sp>
          <p:sp>
            <p:nvSpPr>
              <p:cNvPr id="134" name="Freeform: Shape 211"/>
              <p:cNvSpPr/>
              <p:nvPr/>
            </p:nvSpPr>
            <p:spPr bwMode="auto">
              <a:xfrm>
                <a:off x="4737735" y="1174433"/>
                <a:ext cx="225743" cy="185737"/>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35" name="Freeform: Shape 212"/>
              <p:cNvSpPr/>
              <p:nvPr/>
            </p:nvSpPr>
            <p:spPr bwMode="auto">
              <a:xfrm>
                <a:off x="4555331" y="1247775"/>
                <a:ext cx="254794" cy="433388"/>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36" name="Freeform: Shape 214"/>
              <p:cNvSpPr/>
              <p:nvPr/>
            </p:nvSpPr>
            <p:spPr bwMode="auto">
              <a:xfrm>
                <a:off x="4810125" y="1490663"/>
                <a:ext cx="83344" cy="104775"/>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37" name="Rectangle 215"/>
              <p:cNvSpPr/>
              <p:nvPr/>
            </p:nvSpPr>
            <p:spPr bwMode="auto">
              <a:xfrm>
                <a:off x="4798932" y="1440656"/>
                <a:ext cx="45719" cy="45719"/>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38" name="Freeform: Shape 216"/>
              <p:cNvSpPr/>
              <p:nvPr/>
            </p:nvSpPr>
            <p:spPr bwMode="auto">
              <a:xfrm>
                <a:off x="6738938" y="1340644"/>
                <a:ext cx="138112" cy="173831"/>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39" name="Freeform: Shape 217"/>
              <p:cNvSpPr/>
              <p:nvPr/>
            </p:nvSpPr>
            <p:spPr bwMode="auto">
              <a:xfrm>
                <a:off x="6550819" y="1045369"/>
                <a:ext cx="157162" cy="192881"/>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0" name="Freeform: Shape 218"/>
              <p:cNvSpPr/>
              <p:nvPr/>
            </p:nvSpPr>
            <p:spPr bwMode="auto">
              <a:xfrm>
                <a:off x="6598444" y="1228725"/>
                <a:ext cx="171450" cy="190500"/>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1" name="Freeform: Shape 219"/>
              <p:cNvSpPr/>
              <p:nvPr/>
            </p:nvSpPr>
            <p:spPr bwMode="auto">
              <a:xfrm>
                <a:off x="6548438" y="1233488"/>
                <a:ext cx="61912" cy="64293"/>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2" name="Freeform: Shape 220"/>
              <p:cNvSpPr/>
              <p:nvPr/>
            </p:nvSpPr>
            <p:spPr bwMode="auto">
              <a:xfrm>
                <a:off x="5829300" y="1062038"/>
                <a:ext cx="90488" cy="104775"/>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3" name="Freeform: Shape 221"/>
              <p:cNvSpPr/>
              <p:nvPr/>
            </p:nvSpPr>
            <p:spPr bwMode="auto">
              <a:xfrm>
                <a:off x="5755481" y="1119188"/>
                <a:ext cx="64294" cy="7143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4" name="Freeform: Shape 222"/>
              <p:cNvSpPr/>
              <p:nvPr/>
            </p:nvSpPr>
            <p:spPr bwMode="auto">
              <a:xfrm>
                <a:off x="5398294" y="1119188"/>
                <a:ext cx="90487" cy="61913"/>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5" name="Freeform: Shape 1055"/>
              <p:cNvSpPr/>
              <p:nvPr/>
            </p:nvSpPr>
            <p:spPr bwMode="auto">
              <a:xfrm>
                <a:off x="5457825" y="1102519"/>
                <a:ext cx="109538" cy="140494"/>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6" name="Freeform: Shape 1056"/>
              <p:cNvSpPr/>
              <p:nvPr/>
            </p:nvSpPr>
            <p:spPr bwMode="auto">
              <a:xfrm>
                <a:off x="5664994" y="1193006"/>
                <a:ext cx="26194" cy="50007"/>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7" name="Freeform: Shape 1057"/>
              <p:cNvSpPr/>
              <p:nvPr/>
            </p:nvSpPr>
            <p:spPr bwMode="auto">
              <a:xfrm>
                <a:off x="5715000" y="1166813"/>
                <a:ext cx="11906" cy="66675"/>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8" name="Freeform: Shape 1058"/>
              <p:cNvSpPr/>
              <p:nvPr/>
            </p:nvSpPr>
            <p:spPr bwMode="auto">
              <a:xfrm>
                <a:off x="5614988" y="1083469"/>
                <a:ext cx="95250" cy="64294"/>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49" name="Freeform: Shape 259"/>
              <p:cNvSpPr/>
              <p:nvPr/>
            </p:nvSpPr>
            <p:spPr bwMode="auto">
              <a:xfrm>
                <a:off x="5476243" y="2282829"/>
                <a:ext cx="51088" cy="56764"/>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0" name="Freeform: Shape 1061"/>
              <p:cNvSpPr/>
              <p:nvPr/>
            </p:nvSpPr>
            <p:spPr bwMode="auto">
              <a:xfrm>
                <a:off x="4564856" y="4583906"/>
                <a:ext cx="185738" cy="230982"/>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1" name="Freeform: Shape 1068"/>
              <p:cNvSpPr/>
              <p:nvPr/>
            </p:nvSpPr>
            <p:spPr bwMode="auto">
              <a:xfrm>
                <a:off x="5095875" y="4910138"/>
                <a:ext cx="69056" cy="171450"/>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2" name="Freeform: Shape 1070"/>
              <p:cNvSpPr/>
              <p:nvPr/>
            </p:nvSpPr>
            <p:spPr bwMode="auto">
              <a:xfrm>
                <a:off x="4643438" y="4079081"/>
                <a:ext cx="224485" cy="404813"/>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grpFill/>
              <a:ln w="9525">
                <a:solidFill>
                  <a:schemeClr val="bg2"/>
                </a:solidFill>
                <a:round/>
                <a:headEnd/>
                <a:tailEnd/>
              </a:ln>
            </p:spPr>
            <p:txBody>
              <a:bodyPr/>
              <a:lstStyle/>
              <a:p>
                <a:endParaRPr lang="en-GB" dirty="0"/>
              </a:p>
            </p:txBody>
          </p:sp>
          <p:sp>
            <p:nvSpPr>
              <p:cNvPr id="153" name="Freeform: Shape 1071"/>
              <p:cNvSpPr/>
              <p:nvPr/>
            </p:nvSpPr>
            <p:spPr bwMode="auto">
              <a:xfrm>
                <a:off x="4652963" y="4393406"/>
                <a:ext cx="319087" cy="211932"/>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4" name="Freeform: Shape 1073"/>
              <p:cNvSpPr/>
              <p:nvPr/>
            </p:nvSpPr>
            <p:spPr bwMode="auto">
              <a:xfrm>
                <a:off x="5126831" y="4555331"/>
                <a:ext cx="185738" cy="219075"/>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5" name="Freeform: Shape 1074"/>
              <p:cNvSpPr/>
              <p:nvPr/>
            </p:nvSpPr>
            <p:spPr bwMode="auto">
              <a:xfrm>
                <a:off x="4888706" y="4357688"/>
                <a:ext cx="300038" cy="219075"/>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6" name="Freeform: Shape 1075"/>
              <p:cNvSpPr/>
              <p:nvPr/>
            </p:nvSpPr>
            <p:spPr bwMode="auto">
              <a:xfrm>
                <a:off x="5105400" y="4300538"/>
                <a:ext cx="364331" cy="292893"/>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7" name="Freeform: Shape 1076"/>
              <p:cNvSpPr/>
              <p:nvPr/>
            </p:nvSpPr>
            <p:spPr bwMode="auto">
              <a:xfrm>
                <a:off x="5314950" y="4329113"/>
                <a:ext cx="28575" cy="59531"/>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8" name="Freeform: Shape 1077"/>
              <p:cNvSpPr/>
              <p:nvPr/>
            </p:nvSpPr>
            <p:spPr bwMode="auto">
              <a:xfrm>
                <a:off x="5188744" y="4207669"/>
                <a:ext cx="142875" cy="154781"/>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9" name="Freeform: Shape 1079"/>
              <p:cNvSpPr/>
              <p:nvPr/>
            </p:nvSpPr>
            <p:spPr bwMode="auto">
              <a:xfrm>
                <a:off x="4841081" y="4071938"/>
                <a:ext cx="376238" cy="385762"/>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grpFill/>
              <a:ln w="9525">
                <a:solidFill>
                  <a:schemeClr val="bg2"/>
                </a:solidFill>
                <a:round/>
                <a:headEnd/>
                <a:tailEnd/>
              </a:ln>
            </p:spPr>
            <p:txBody>
              <a:bodyPr/>
              <a:lstStyle/>
              <a:p>
                <a:endParaRPr lang="en-GB" dirty="0"/>
              </a:p>
            </p:txBody>
          </p:sp>
          <p:sp>
            <p:nvSpPr>
              <p:cNvPr id="160" name="Freeform: Shape 1084"/>
              <p:cNvSpPr/>
              <p:nvPr/>
            </p:nvSpPr>
            <p:spPr bwMode="auto">
              <a:xfrm>
                <a:off x="6076950" y="3121819"/>
                <a:ext cx="1531144" cy="1042987"/>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rgbClr val="F4FDFD"/>
              </a:solid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1" name="Freeform: Shape 1086"/>
              <p:cNvSpPr/>
              <p:nvPr/>
            </p:nvSpPr>
            <p:spPr bwMode="auto">
              <a:xfrm>
                <a:off x="6450806" y="3188494"/>
                <a:ext cx="800100" cy="376237"/>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2" name="Freeform: Shape 258"/>
              <p:cNvSpPr/>
              <p:nvPr/>
            </p:nvSpPr>
            <p:spPr bwMode="auto">
              <a:xfrm>
                <a:off x="6105525" y="3733800"/>
                <a:ext cx="40481" cy="119063"/>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3" name="Freeform: Shape 260"/>
              <p:cNvSpPr/>
              <p:nvPr/>
            </p:nvSpPr>
            <p:spPr bwMode="auto">
              <a:xfrm>
                <a:off x="5800725" y="3729038"/>
                <a:ext cx="340519" cy="352425"/>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4" name="Freeform: Shape 261"/>
              <p:cNvSpPr/>
              <p:nvPr/>
            </p:nvSpPr>
            <p:spPr bwMode="auto">
              <a:xfrm>
                <a:off x="5967413" y="3833813"/>
                <a:ext cx="509587" cy="673893"/>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5" name="Freeform: Shape 262"/>
              <p:cNvSpPr/>
              <p:nvPr/>
            </p:nvSpPr>
            <p:spPr bwMode="auto">
              <a:xfrm>
                <a:off x="6253163" y="4464844"/>
                <a:ext cx="42862" cy="71437"/>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6" name="Freeform: Shape 263"/>
              <p:cNvSpPr/>
              <p:nvPr/>
            </p:nvSpPr>
            <p:spPr bwMode="auto">
              <a:xfrm>
                <a:off x="6465094" y="3979069"/>
                <a:ext cx="116681" cy="166687"/>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7" name="Freeform: Shape 264"/>
              <p:cNvSpPr/>
              <p:nvPr/>
            </p:nvSpPr>
            <p:spPr bwMode="auto">
              <a:xfrm>
                <a:off x="4812506" y="3002756"/>
                <a:ext cx="119063" cy="100013"/>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68" name="Freeform: Shape 265"/>
              <p:cNvSpPr/>
              <p:nvPr/>
            </p:nvSpPr>
            <p:spPr bwMode="auto">
              <a:xfrm>
                <a:off x="4869656" y="2864644"/>
                <a:ext cx="97632" cy="80962"/>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grpFill/>
              <a:ln w="9525">
                <a:solidFill>
                  <a:schemeClr val="bg2"/>
                </a:solidFill>
                <a:round/>
                <a:headEnd/>
                <a:tailEnd/>
              </a:ln>
            </p:spPr>
            <p:txBody>
              <a:bodyPr/>
              <a:lstStyle/>
              <a:p>
                <a:endParaRPr lang="en-GB" dirty="0"/>
              </a:p>
            </p:txBody>
          </p:sp>
          <p:sp>
            <p:nvSpPr>
              <p:cNvPr id="169" name="Freeform: Shape 266"/>
              <p:cNvSpPr/>
              <p:nvPr/>
            </p:nvSpPr>
            <p:spPr bwMode="auto">
              <a:xfrm>
                <a:off x="4812506" y="2928938"/>
                <a:ext cx="166688" cy="114300"/>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0" name="Freeform: Shape 268"/>
              <p:cNvSpPr/>
              <p:nvPr/>
            </p:nvSpPr>
            <p:spPr bwMode="auto">
              <a:xfrm>
                <a:off x="4772025" y="3028950"/>
                <a:ext cx="85725" cy="50006"/>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1" name="Freeform: Shape 270"/>
              <p:cNvSpPr/>
              <p:nvPr/>
            </p:nvSpPr>
            <p:spPr bwMode="auto">
              <a:xfrm>
                <a:off x="4583906" y="3240881"/>
                <a:ext cx="164307" cy="76200"/>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2" name="Freeform: Shape 271"/>
              <p:cNvSpPr/>
              <p:nvPr/>
            </p:nvSpPr>
            <p:spPr bwMode="auto">
              <a:xfrm>
                <a:off x="4953000" y="3324225"/>
                <a:ext cx="73819" cy="102394"/>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3" name="Freeform: Shape 272"/>
              <p:cNvSpPr/>
              <p:nvPr/>
            </p:nvSpPr>
            <p:spPr bwMode="auto">
              <a:xfrm>
                <a:off x="4793456" y="3338513"/>
                <a:ext cx="202407" cy="161925"/>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4" name="Freeform: Shape 1"/>
              <p:cNvSpPr/>
              <p:nvPr/>
            </p:nvSpPr>
            <p:spPr bwMode="auto">
              <a:xfrm>
                <a:off x="7662863" y="1716881"/>
                <a:ext cx="152400" cy="150019"/>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5" name="Freeform: Shape 2"/>
              <p:cNvSpPr/>
              <p:nvPr/>
            </p:nvSpPr>
            <p:spPr bwMode="auto">
              <a:xfrm>
                <a:off x="7743825" y="1940719"/>
                <a:ext cx="85725" cy="42862"/>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6" name="Freeform: Shape 6"/>
              <p:cNvSpPr/>
              <p:nvPr/>
            </p:nvSpPr>
            <p:spPr bwMode="auto">
              <a:xfrm>
                <a:off x="7884319" y="1778794"/>
                <a:ext cx="126206" cy="78581"/>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7" name="Freeform: Shape 8"/>
              <p:cNvSpPr/>
              <p:nvPr/>
            </p:nvSpPr>
            <p:spPr bwMode="auto">
              <a:xfrm>
                <a:off x="7810500" y="1747838"/>
                <a:ext cx="50006" cy="73818"/>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8" name="Freeform: Shape 183"/>
              <p:cNvSpPr/>
              <p:nvPr/>
            </p:nvSpPr>
            <p:spPr bwMode="auto">
              <a:xfrm>
                <a:off x="6500813" y="1057277"/>
                <a:ext cx="64294" cy="4571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9" name="Freeform: Shape 185"/>
              <p:cNvSpPr/>
              <p:nvPr/>
            </p:nvSpPr>
            <p:spPr bwMode="auto">
              <a:xfrm>
                <a:off x="7027863" y="1868806"/>
                <a:ext cx="64294" cy="4571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0" name="Freeform: Shape 16"/>
              <p:cNvSpPr/>
              <p:nvPr/>
            </p:nvSpPr>
            <p:spPr bwMode="auto">
              <a:xfrm>
                <a:off x="8698706" y="2124075"/>
                <a:ext cx="100013" cy="52388"/>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1" name="Freeform: Shape 17"/>
              <p:cNvSpPr/>
              <p:nvPr/>
            </p:nvSpPr>
            <p:spPr bwMode="auto">
              <a:xfrm>
                <a:off x="8955881" y="2662238"/>
                <a:ext cx="73819" cy="23812"/>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2" name="Freeform: Shape 36"/>
              <p:cNvSpPr/>
              <p:nvPr/>
            </p:nvSpPr>
            <p:spPr bwMode="auto">
              <a:xfrm>
                <a:off x="7369969" y="3500438"/>
                <a:ext cx="150019" cy="185737"/>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3" name="Freeform: Shape 37"/>
              <p:cNvSpPr/>
              <p:nvPr/>
            </p:nvSpPr>
            <p:spPr bwMode="auto">
              <a:xfrm>
                <a:off x="7400925" y="3650456"/>
                <a:ext cx="71438" cy="135732"/>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4" name="Freeform: Shape 38"/>
              <p:cNvSpPr/>
              <p:nvPr/>
            </p:nvSpPr>
            <p:spPr bwMode="auto">
              <a:xfrm>
                <a:off x="6822281" y="4107656"/>
                <a:ext cx="152400" cy="373857"/>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5" name="Freeform: Shape 39"/>
              <p:cNvSpPr/>
              <p:nvPr/>
            </p:nvSpPr>
            <p:spPr bwMode="auto">
              <a:xfrm>
                <a:off x="6765131" y="4119563"/>
                <a:ext cx="173832" cy="221456"/>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6" name="Freeform: Shape 40"/>
              <p:cNvSpPr/>
              <p:nvPr/>
            </p:nvSpPr>
            <p:spPr bwMode="auto">
              <a:xfrm>
                <a:off x="6686549" y="4048125"/>
                <a:ext cx="130970" cy="114300"/>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7" name="Freeform: Shape 41"/>
              <p:cNvSpPr/>
              <p:nvPr/>
            </p:nvSpPr>
            <p:spPr bwMode="auto">
              <a:xfrm>
                <a:off x="6562725" y="3950494"/>
                <a:ext cx="180975" cy="476250"/>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8" name="Freeform: Shape 42"/>
              <p:cNvSpPr/>
              <p:nvPr/>
            </p:nvSpPr>
            <p:spPr bwMode="auto">
              <a:xfrm>
                <a:off x="6255544" y="3907631"/>
                <a:ext cx="209550" cy="121444"/>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89" name="Freeform: Shape 44"/>
              <p:cNvSpPr/>
              <p:nvPr/>
            </p:nvSpPr>
            <p:spPr bwMode="auto">
              <a:xfrm>
                <a:off x="6457950" y="3955256"/>
                <a:ext cx="226220" cy="171450"/>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0" name="Freeform: Shape 45"/>
              <p:cNvSpPr/>
              <p:nvPr/>
            </p:nvSpPr>
            <p:spPr bwMode="auto">
              <a:xfrm>
                <a:off x="6474619" y="3974306"/>
                <a:ext cx="85725" cy="40481"/>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1" name="Freeform: Shape 46"/>
              <p:cNvSpPr/>
              <p:nvPr/>
            </p:nvSpPr>
            <p:spPr bwMode="auto">
              <a:xfrm>
                <a:off x="6815138" y="4331494"/>
                <a:ext cx="116681" cy="109537"/>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2" name="Freeform: Shape 48"/>
              <p:cNvSpPr/>
              <p:nvPr/>
            </p:nvSpPr>
            <p:spPr bwMode="auto">
              <a:xfrm>
                <a:off x="7774781" y="3136106"/>
                <a:ext cx="71438" cy="302419"/>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3" name="Freeform: Shape 49"/>
              <p:cNvSpPr/>
              <p:nvPr/>
            </p:nvSpPr>
            <p:spPr bwMode="auto">
              <a:xfrm>
                <a:off x="7736681" y="3462338"/>
                <a:ext cx="123825" cy="135731"/>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4" name="Freeform: Shape 50"/>
              <p:cNvSpPr/>
              <p:nvPr/>
            </p:nvSpPr>
            <p:spPr bwMode="auto">
              <a:xfrm>
                <a:off x="7560469" y="3709988"/>
                <a:ext cx="219075" cy="114300"/>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5" name="Freeform: Shape 52"/>
              <p:cNvSpPr/>
              <p:nvPr/>
            </p:nvSpPr>
            <p:spPr bwMode="auto">
              <a:xfrm>
                <a:off x="7743825" y="3600450"/>
                <a:ext cx="71438" cy="66675"/>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6" name="Freeform: Shape 53"/>
              <p:cNvSpPr/>
              <p:nvPr/>
            </p:nvSpPr>
            <p:spPr bwMode="auto">
              <a:xfrm>
                <a:off x="7517607" y="3800475"/>
                <a:ext cx="54768" cy="109538"/>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7" name="Freeform: Shape 57"/>
              <p:cNvSpPr/>
              <p:nvPr/>
            </p:nvSpPr>
            <p:spPr bwMode="auto">
              <a:xfrm>
                <a:off x="7581900" y="3800475"/>
                <a:ext cx="50006" cy="52388"/>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8" name="Freeform: Shape 58"/>
              <p:cNvSpPr/>
              <p:nvPr/>
            </p:nvSpPr>
            <p:spPr bwMode="auto">
              <a:xfrm>
                <a:off x="7472363" y="4707731"/>
                <a:ext cx="423862" cy="207169"/>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9" name="Freeform: Shape 59"/>
              <p:cNvSpPr/>
              <p:nvPr/>
            </p:nvSpPr>
            <p:spPr bwMode="auto">
              <a:xfrm>
                <a:off x="6824663" y="4819650"/>
                <a:ext cx="223837" cy="73819"/>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0" name="Freeform: Shape 60"/>
              <p:cNvSpPr/>
              <p:nvPr/>
            </p:nvSpPr>
            <p:spPr bwMode="auto">
              <a:xfrm>
                <a:off x="6934200" y="4548188"/>
                <a:ext cx="273844" cy="242887"/>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1" name="Freeform: Shape 267"/>
              <p:cNvSpPr/>
              <p:nvPr/>
            </p:nvSpPr>
            <p:spPr bwMode="auto">
              <a:xfrm>
                <a:off x="6622256" y="4507706"/>
                <a:ext cx="214313" cy="302419"/>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2" name="Freeform: Shape 273"/>
              <p:cNvSpPr/>
              <p:nvPr/>
            </p:nvSpPr>
            <p:spPr bwMode="auto">
              <a:xfrm>
                <a:off x="7248525" y="4036219"/>
                <a:ext cx="61913" cy="97631"/>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3" name="Freeform: Shape 274"/>
              <p:cNvSpPr/>
              <p:nvPr/>
            </p:nvSpPr>
            <p:spPr bwMode="auto">
              <a:xfrm>
                <a:off x="7210425" y="4264819"/>
                <a:ext cx="42863" cy="92869"/>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4" name="Freeform: Shape 275"/>
              <p:cNvSpPr/>
              <p:nvPr/>
            </p:nvSpPr>
            <p:spPr bwMode="auto">
              <a:xfrm>
                <a:off x="7248525" y="4491038"/>
                <a:ext cx="140494" cy="100012"/>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5" name="Freeform: Shape 276"/>
              <p:cNvSpPr/>
              <p:nvPr/>
            </p:nvSpPr>
            <p:spPr bwMode="auto">
              <a:xfrm>
                <a:off x="7172325" y="4755356"/>
                <a:ext cx="114300" cy="83344"/>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6" name="Freeform: Shape 277"/>
              <p:cNvSpPr/>
              <p:nvPr/>
            </p:nvSpPr>
            <p:spPr bwMode="auto">
              <a:xfrm>
                <a:off x="6755606" y="4521994"/>
                <a:ext cx="92869" cy="150019"/>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7" name="Freeform: Shape 47"/>
              <p:cNvSpPr/>
              <p:nvPr/>
            </p:nvSpPr>
            <p:spPr bwMode="auto">
              <a:xfrm>
                <a:off x="6696075" y="4126706"/>
                <a:ext cx="195263" cy="426244"/>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8" name="Freeform: Shape 278"/>
              <p:cNvSpPr/>
              <p:nvPr/>
            </p:nvSpPr>
            <p:spPr bwMode="auto">
              <a:xfrm>
                <a:off x="7310438" y="4881563"/>
                <a:ext cx="78581" cy="42862"/>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9" name="Freeform: Shape 279"/>
              <p:cNvSpPr/>
              <p:nvPr/>
            </p:nvSpPr>
            <p:spPr bwMode="auto">
              <a:xfrm>
                <a:off x="7255669" y="4433888"/>
                <a:ext cx="33337" cy="64293"/>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10" name="Freeform: Shape 280"/>
              <p:cNvSpPr/>
              <p:nvPr/>
            </p:nvSpPr>
            <p:spPr bwMode="auto">
              <a:xfrm>
                <a:off x="4833938" y="3178969"/>
                <a:ext cx="442912" cy="264319"/>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11" name="Freeform: Shape 281"/>
              <p:cNvSpPr/>
              <p:nvPr/>
            </p:nvSpPr>
            <p:spPr bwMode="auto">
              <a:xfrm>
                <a:off x="4893469" y="3855244"/>
                <a:ext cx="257175" cy="273844"/>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12" name="Freeform: Shape 282"/>
              <p:cNvSpPr/>
              <p:nvPr/>
            </p:nvSpPr>
            <p:spPr bwMode="auto">
              <a:xfrm>
                <a:off x="4436269" y="3076575"/>
                <a:ext cx="200025" cy="307181"/>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grpFill/>
              <a:ln w="9525">
                <a:solidFill>
                  <a:schemeClr val="bg2"/>
                </a:solidFill>
                <a:round/>
                <a:headEnd/>
                <a:tailEnd/>
              </a:ln>
            </p:spPr>
            <p:txBody>
              <a:bodyPr/>
              <a:lstStyle/>
              <a:p>
                <a:endParaRPr lang="en-GB" dirty="0"/>
              </a:p>
            </p:txBody>
          </p:sp>
          <p:sp>
            <p:nvSpPr>
              <p:cNvPr id="213" name="Freeform: Shape 283"/>
              <p:cNvSpPr/>
              <p:nvPr/>
            </p:nvSpPr>
            <p:spPr bwMode="auto">
              <a:xfrm>
                <a:off x="4438650" y="3362325"/>
                <a:ext cx="83344" cy="45244"/>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14" name="Freeform: Shape 286"/>
              <p:cNvSpPr/>
              <p:nvPr/>
            </p:nvSpPr>
            <p:spPr bwMode="auto">
              <a:xfrm>
                <a:off x="4371975" y="3131344"/>
                <a:ext cx="95249" cy="111919"/>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15" name="Freeform: Shape 289"/>
              <p:cNvSpPr/>
              <p:nvPr/>
            </p:nvSpPr>
            <p:spPr bwMode="auto">
              <a:xfrm>
                <a:off x="4413409" y="3250451"/>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16" name="Freeform: Shape 287"/>
              <p:cNvSpPr/>
              <p:nvPr/>
            </p:nvSpPr>
            <p:spPr bwMode="auto">
              <a:xfrm>
                <a:off x="4336256" y="3214688"/>
                <a:ext cx="107157" cy="73818"/>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17" name="Freeform: Shape 290"/>
              <p:cNvSpPr/>
              <p:nvPr/>
            </p:nvSpPr>
            <p:spPr bwMode="auto">
              <a:xfrm>
                <a:off x="4474369" y="2952750"/>
                <a:ext cx="73819" cy="128587"/>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grpFill/>
              <a:ln w="9525">
                <a:solidFill>
                  <a:schemeClr val="bg2"/>
                </a:solidFill>
                <a:round/>
                <a:headEnd/>
                <a:tailEnd/>
              </a:ln>
            </p:spPr>
            <p:txBody>
              <a:bodyPr/>
              <a:lstStyle/>
              <a:p>
                <a:endParaRPr lang="en-GB" dirty="0"/>
              </a:p>
            </p:txBody>
          </p:sp>
          <p:sp>
            <p:nvSpPr>
              <p:cNvPr id="218" name="Freeform: Shape 291"/>
              <p:cNvSpPr/>
              <p:nvPr/>
            </p:nvSpPr>
            <p:spPr bwMode="auto">
              <a:xfrm>
                <a:off x="4698206" y="3278981"/>
                <a:ext cx="138113" cy="76200"/>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19" name="Freeform: Shape 292"/>
              <p:cNvSpPr/>
              <p:nvPr/>
            </p:nvSpPr>
            <p:spPr bwMode="auto">
              <a:xfrm>
                <a:off x="4512469" y="3302794"/>
                <a:ext cx="200025" cy="97631"/>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0" name="Freeform: Shape 293"/>
              <p:cNvSpPr/>
              <p:nvPr/>
            </p:nvSpPr>
            <p:spPr bwMode="auto">
              <a:xfrm>
                <a:off x="4686300" y="3324225"/>
                <a:ext cx="154781" cy="102394"/>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1" name="Freeform: Shape 294"/>
              <p:cNvSpPr/>
              <p:nvPr/>
            </p:nvSpPr>
            <p:spPr bwMode="auto">
              <a:xfrm>
                <a:off x="4814888" y="3483769"/>
                <a:ext cx="161925" cy="97631"/>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2" name="Freeform: Shape 295"/>
              <p:cNvSpPr/>
              <p:nvPr/>
            </p:nvSpPr>
            <p:spPr bwMode="auto">
              <a:xfrm>
                <a:off x="4605338" y="3388519"/>
                <a:ext cx="80962" cy="61912"/>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3" name="Freeform: Shape 296"/>
              <p:cNvSpPr/>
              <p:nvPr/>
            </p:nvSpPr>
            <p:spPr bwMode="auto">
              <a:xfrm>
                <a:off x="4633913" y="3388519"/>
                <a:ext cx="121443" cy="140494"/>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4" name="Freeform: Shape 236"/>
              <p:cNvSpPr/>
              <p:nvPr/>
            </p:nvSpPr>
            <p:spPr bwMode="auto">
              <a:xfrm>
                <a:off x="4758488" y="3498294"/>
                <a:ext cx="60007"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5" name="Freeform: Shape 237"/>
              <p:cNvSpPr/>
              <p:nvPr/>
            </p:nvSpPr>
            <p:spPr bwMode="auto">
              <a:xfrm>
                <a:off x="4736993" y="3507344"/>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6" name="Freeform: Shape 297"/>
              <p:cNvSpPr/>
              <p:nvPr/>
            </p:nvSpPr>
            <p:spPr bwMode="auto">
              <a:xfrm>
                <a:off x="4679156" y="3445669"/>
                <a:ext cx="78582" cy="85725"/>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7" name="Freeform: Shape 298"/>
              <p:cNvSpPr/>
              <p:nvPr/>
            </p:nvSpPr>
            <p:spPr bwMode="auto">
              <a:xfrm>
                <a:off x="4755356" y="3400425"/>
                <a:ext cx="104775" cy="138113"/>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8" name="Freeform: Shape 299"/>
              <p:cNvSpPr/>
              <p:nvPr/>
            </p:nvSpPr>
            <p:spPr bwMode="auto">
              <a:xfrm>
                <a:off x="4752975" y="3552825"/>
                <a:ext cx="45244" cy="78581"/>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9" name="Freeform: Shape 300"/>
              <p:cNvSpPr/>
              <p:nvPr/>
            </p:nvSpPr>
            <p:spPr bwMode="auto">
              <a:xfrm>
                <a:off x="4779169" y="3536156"/>
                <a:ext cx="66675" cy="61913"/>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0" name="Freeform: Shape 302"/>
              <p:cNvSpPr/>
              <p:nvPr/>
            </p:nvSpPr>
            <p:spPr bwMode="auto">
              <a:xfrm>
                <a:off x="4764881" y="3571875"/>
                <a:ext cx="171450" cy="161925"/>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1" name="Freeform: Shape 304"/>
              <p:cNvSpPr/>
              <p:nvPr/>
            </p:nvSpPr>
            <p:spPr bwMode="auto">
              <a:xfrm>
                <a:off x="4929316" y="3552825"/>
                <a:ext cx="466597" cy="195263"/>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2" name="Freeform: Shape 307"/>
              <p:cNvSpPr/>
              <p:nvPr/>
            </p:nvSpPr>
            <p:spPr bwMode="auto">
              <a:xfrm>
                <a:off x="5083969" y="3424237"/>
                <a:ext cx="95250" cy="59531"/>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3" name="Freeform: Shape 308"/>
              <p:cNvSpPr/>
              <p:nvPr/>
            </p:nvSpPr>
            <p:spPr bwMode="auto">
              <a:xfrm>
                <a:off x="4857750" y="3757613"/>
                <a:ext cx="59531" cy="23812"/>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4" name="Freeform: Shape 250"/>
              <p:cNvSpPr/>
              <p:nvPr/>
            </p:nvSpPr>
            <p:spPr bwMode="auto">
              <a:xfrm rot="18190164">
                <a:off x="5079709" y="3759515"/>
                <a:ext cx="45719" cy="45719"/>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5" name="Freeform: Shape 312"/>
              <p:cNvSpPr/>
              <p:nvPr/>
            </p:nvSpPr>
            <p:spPr bwMode="auto">
              <a:xfrm>
                <a:off x="5229225" y="3702844"/>
                <a:ext cx="254794" cy="235744"/>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6" name="Freeform: Shape 253"/>
              <p:cNvSpPr/>
              <p:nvPr/>
            </p:nvSpPr>
            <p:spPr bwMode="auto">
              <a:xfrm rot="2301587">
                <a:off x="5150268" y="3785229"/>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7" name="Freeform: Shape 254"/>
              <p:cNvSpPr/>
              <p:nvPr/>
            </p:nvSpPr>
            <p:spPr bwMode="auto">
              <a:xfrm rot="2301587">
                <a:off x="5130585" y="3833221"/>
                <a:ext cx="38574" cy="71164"/>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8" name="Freeform: Shape 311"/>
              <p:cNvSpPr/>
              <p:nvPr/>
            </p:nvSpPr>
            <p:spPr bwMode="auto">
              <a:xfrm>
                <a:off x="5160169" y="3695700"/>
                <a:ext cx="171450" cy="152400"/>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9" name="Freeform: Shape 313"/>
              <p:cNvSpPr/>
              <p:nvPr/>
            </p:nvSpPr>
            <p:spPr bwMode="auto">
              <a:xfrm>
                <a:off x="5138738" y="3817143"/>
                <a:ext cx="109537" cy="128588"/>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40" name="Freeform: Shape 316"/>
              <p:cNvSpPr/>
              <p:nvPr/>
            </p:nvSpPr>
            <p:spPr bwMode="auto">
              <a:xfrm>
                <a:off x="4512469" y="4352925"/>
                <a:ext cx="173831" cy="271463"/>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grpFill/>
              <a:ln w="9525">
                <a:solidFill>
                  <a:schemeClr val="bg2"/>
                </a:solidFill>
                <a:round/>
                <a:headEnd/>
                <a:tailEnd/>
              </a:ln>
            </p:spPr>
            <p:txBody>
              <a:bodyPr/>
              <a:lstStyle/>
              <a:p>
                <a:endParaRPr lang="en-GB" dirty="0"/>
              </a:p>
            </p:txBody>
          </p:sp>
          <p:sp>
            <p:nvSpPr>
              <p:cNvPr id="241" name="Freeform: Shape 317"/>
              <p:cNvSpPr/>
              <p:nvPr/>
            </p:nvSpPr>
            <p:spPr bwMode="auto">
              <a:xfrm rot="2301587">
                <a:off x="4528865" y="4618682"/>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42" name="Freeform: Shape 1060"/>
              <p:cNvSpPr/>
              <p:nvPr/>
            </p:nvSpPr>
            <p:spPr bwMode="auto">
              <a:xfrm>
                <a:off x="4512469" y="4624388"/>
                <a:ext cx="147637" cy="145256"/>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grpFill/>
              <a:ln w="9525">
                <a:solidFill>
                  <a:schemeClr val="bg2"/>
                </a:solidFill>
                <a:round/>
                <a:headEnd/>
                <a:tailEnd/>
              </a:ln>
            </p:spPr>
            <p:txBody>
              <a:bodyPr/>
              <a:lstStyle/>
              <a:p>
                <a:endParaRPr lang="en-GB" dirty="0"/>
              </a:p>
            </p:txBody>
          </p:sp>
          <p:sp>
            <p:nvSpPr>
              <p:cNvPr id="243" name="Freeform: Shape 319"/>
              <p:cNvSpPr/>
              <p:nvPr/>
            </p:nvSpPr>
            <p:spPr bwMode="auto">
              <a:xfrm rot="2301587">
                <a:off x="5021855" y="4692288"/>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44" name="Freeform: Shape 320"/>
              <p:cNvSpPr/>
              <p:nvPr/>
            </p:nvSpPr>
            <p:spPr bwMode="auto">
              <a:xfrm rot="2301587">
                <a:off x="5017093" y="4740397"/>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45" name="Freeform: Shape 1072"/>
              <p:cNvSpPr/>
              <p:nvPr/>
            </p:nvSpPr>
            <p:spPr bwMode="auto">
              <a:xfrm>
                <a:off x="5017294" y="4564856"/>
                <a:ext cx="142875" cy="166688"/>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46" name="Freeform: Shape 63"/>
              <p:cNvSpPr/>
              <p:nvPr/>
            </p:nvSpPr>
            <p:spPr bwMode="auto">
              <a:xfrm>
                <a:off x="5029200" y="4700588"/>
                <a:ext cx="245269" cy="257175"/>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47" name="Freeform: Shape 67"/>
              <p:cNvSpPr/>
              <p:nvPr/>
            </p:nvSpPr>
            <p:spPr bwMode="auto">
              <a:xfrm>
                <a:off x="4696060" y="5231074"/>
                <a:ext cx="392906" cy="352425"/>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48" name="Freeform: Shape 321"/>
              <p:cNvSpPr/>
              <p:nvPr/>
            </p:nvSpPr>
            <p:spPr bwMode="auto">
              <a:xfrm rot="2301587">
                <a:off x="5043715" y="5340943"/>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49" name="Freeform 374"/>
              <p:cNvSpPr>
                <a:spLocks/>
              </p:cNvSpPr>
              <p:nvPr/>
            </p:nvSpPr>
            <p:spPr bwMode="auto">
              <a:xfrm>
                <a:off x="5012187" y="4936801"/>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9525">
                <a:solidFill>
                  <a:schemeClr val="bg2"/>
                </a:solidFill>
                <a:round/>
                <a:headEnd/>
                <a:tailEnd/>
              </a:ln>
            </p:spPr>
            <p:txBody>
              <a:bodyPr/>
              <a:lstStyle/>
              <a:p>
                <a:endParaRPr lang="en-GB" dirty="0"/>
              </a:p>
            </p:txBody>
          </p:sp>
          <p:sp>
            <p:nvSpPr>
              <p:cNvPr id="250" name="Freeform: Shape 1062"/>
              <p:cNvSpPr/>
              <p:nvPr/>
            </p:nvSpPr>
            <p:spPr bwMode="auto">
              <a:xfrm>
                <a:off x="4891088" y="5064919"/>
                <a:ext cx="192881" cy="185737"/>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51" name="Freeform: Shape 1064"/>
              <p:cNvSpPr/>
              <p:nvPr/>
            </p:nvSpPr>
            <p:spPr bwMode="auto">
              <a:xfrm>
                <a:off x="4824413" y="4876800"/>
                <a:ext cx="292893" cy="250031"/>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52" name="Freeform: Shape 318"/>
              <p:cNvSpPr/>
              <p:nvPr/>
            </p:nvSpPr>
            <p:spPr bwMode="auto">
              <a:xfrm>
                <a:off x="4586288" y="4548188"/>
                <a:ext cx="466725" cy="466725"/>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53" name="Freeform: Shape 68"/>
              <p:cNvSpPr/>
              <p:nvPr/>
            </p:nvSpPr>
            <p:spPr bwMode="auto">
              <a:xfrm>
                <a:off x="4943475" y="5417344"/>
                <a:ext cx="66675" cy="59531"/>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54" name="Freeform: Shape 71"/>
              <p:cNvSpPr/>
              <p:nvPr/>
            </p:nvSpPr>
            <p:spPr bwMode="auto">
              <a:xfrm>
                <a:off x="5126831" y="3855244"/>
                <a:ext cx="531020" cy="445294"/>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55" name="Freeform: Shape 76"/>
              <p:cNvSpPr/>
              <p:nvPr/>
            </p:nvSpPr>
            <p:spPr bwMode="auto">
              <a:xfrm>
                <a:off x="5422107" y="3890963"/>
                <a:ext cx="54770" cy="73818"/>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56" name="Freeform: Shape 77"/>
              <p:cNvSpPr/>
              <p:nvPr/>
            </p:nvSpPr>
            <p:spPr bwMode="auto">
              <a:xfrm>
                <a:off x="5348288" y="4212431"/>
                <a:ext cx="242887" cy="164307"/>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57" name="Freeform: Shape 80"/>
              <p:cNvSpPr/>
              <p:nvPr/>
            </p:nvSpPr>
            <p:spPr bwMode="auto">
              <a:xfrm>
                <a:off x="5564981" y="4052888"/>
                <a:ext cx="195263" cy="226218"/>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58" name="Freeform: Shape 81"/>
              <p:cNvSpPr/>
              <p:nvPr/>
            </p:nvSpPr>
            <p:spPr bwMode="auto">
              <a:xfrm>
                <a:off x="5564981" y="4033838"/>
                <a:ext cx="107157" cy="90487"/>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59" name="Freeform: Shape 322"/>
              <p:cNvSpPr/>
              <p:nvPr/>
            </p:nvSpPr>
            <p:spPr bwMode="auto">
              <a:xfrm rot="2301587">
                <a:off x="5527644" y="4024039"/>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60" name="Freeform: Shape 93"/>
              <p:cNvSpPr/>
              <p:nvPr/>
            </p:nvSpPr>
            <p:spPr bwMode="auto">
              <a:xfrm>
                <a:off x="5431631" y="3048000"/>
                <a:ext cx="1021557" cy="542925"/>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grpFill/>
              <a:ln w="9525">
                <a:solidFill>
                  <a:schemeClr val="bg2"/>
                </a:solidFill>
                <a:round/>
                <a:headEnd/>
                <a:tailEnd/>
              </a:ln>
            </p:spPr>
            <p:txBody>
              <a:bodyPr/>
              <a:lstStyle/>
              <a:p>
                <a:endParaRPr lang="en-GB" dirty="0"/>
              </a:p>
            </p:txBody>
          </p:sp>
          <p:sp>
            <p:nvSpPr>
              <p:cNvPr id="261" name="Freeform: Shape 97"/>
              <p:cNvSpPr/>
              <p:nvPr/>
            </p:nvSpPr>
            <p:spPr bwMode="auto">
              <a:xfrm>
                <a:off x="6000750" y="3498056"/>
                <a:ext cx="264319" cy="135732"/>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62" name="Freeform: Shape 98"/>
              <p:cNvSpPr/>
              <p:nvPr/>
            </p:nvSpPr>
            <p:spPr bwMode="auto">
              <a:xfrm>
                <a:off x="5950744" y="3581400"/>
                <a:ext cx="154781" cy="109538"/>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63" name="Freeform: Shape 100"/>
              <p:cNvSpPr/>
              <p:nvPr/>
            </p:nvSpPr>
            <p:spPr bwMode="auto">
              <a:xfrm>
                <a:off x="5660231" y="3419475"/>
                <a:ext cx="419100" cy="266700"/>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64" name="Freeform: Shape 101"/>
              <p:cNvSpPr/>
              <p:nvPr/>
            </p:nvSpPr>
            <p:spPr bwMode="auto">
              <a:xfrm>
                <a:off x="5588794" y="3529013"/>
                <a:ext cx="342900" cy="221456"/>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65" name="Freeform: Shape 103"/>
              <p:cNvSpPr/>
              <p:nvPr/>
            </p:nvSpPr>
            <p:spPr bwMode="auto">
              <a:xfrm>
                <a:off x="5269706" y="3495675"/>
                <a:ext cx="57150" cy="40481"/>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grpFill/>
              <a:ln w="9525">
                <a:solidFill>
                  <a:schemeClr val="bg2"/>
                </a:solidFill>
                <a:round/>
                <a:headEnd/>
                <a:tailEnd/>
              </a:ln>
            </p:spPr>
            <p:txBody>
              <a:bodyPr/>
              <a:lstStyle/>
              <a:p>
                <a:endParaRPr lang="en-GB" dirty="0"/>
              </a:p>
            </p:txBody>
          </p:sp>
          <p:sp>
            <p:nvSpPr>
              <p:cNvPr id="266" name="Freeform: Shape 105"/>
              <p:cNvSpPr/>
              <p:nvPr/>
            </p:nvSpPr>
            <p:spPr bwMode="auto">
              <a:xfrm>
                <a:off x="5307806" y="3502819"/>
                <a:ext cx="138112" cy="85725"/>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67" name="Freeform: Shape 104"/>
              <p:cNvSpPr/>
              <p:nvPr/>
            </p:nvSpPr>
            <p:spPr bwMode="auto">
              <a:xfrm>
                <a:off x="5407819" y="3548063"/>
                <a:ext cx="119062" cy="116681"/>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68" name="Freeform 281"/>
              <p:cNvSpPr>
                <a:spLocks/>
              </p:cNvSpPr>
              <p:nvPr/>
            </p:nvSpPr>
            <p:spPr bwMode="auto">
              <a:xfrm>
                <a:off x="5366544" y="3514345"/>
                <a:ext cx="45719" cy="45719"/>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9525">
                <a:solidFill>
                  <a:schemeClr val="bg2"/>
                </a:solidFill>
                <a:round/>
                <a:headEnd/>
                <a:tailEnd/>
              </a:ln>
            </p:spPr>
            <p:txBody>
              <a:bodyPr/>
              <a:lstStyle/>
              <a:p>
                <a:endParaRPr lang="en-GB" dirty="0"/>
              </a:p>
            </p:txBody>
          </p:sp>
          <p:sp>
            <p:nvSpPr>
              <p:cNvPr id="269" name="Freeform 281"/>
              <p:cNvSpPr>
                <a:spLocks/>
              </p:cNvSpPr>
              <p:nvPr/>
            </p:nvSpPr>
            <p:spPr bwMode="auto">
              <a:xfrm>
                <a:off x="5373599" y="3614025"/>
                <a:ext cx="45719" cy="45719"/>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9525">
                <a:solidFill>
                  <a:schemeClr val="bg2"/>
                </a:solidFill>
                <a:round/>
                <a:headEnd/>
                <a:tailEnd/>
              </a:ln>
            </p:spPr>
            <p:txBody>
              <a:bodyPr/>
              <a:lstStyle/>
              <a:p>
                <a:endParaRPr lang="en-GB" dirty="0"/>
              </a:p>
            </p:txBody>
          </p:sp>
          <p:sp>
            <p:nvSpPr>
              <p:cNvPr id="270" name="Freeform 294"/>
              <p:cNvSpPr>
                <a:spLocks/>
              </p:cNvSpPr>
              <p:nvPr/>
            </p:nvSpPr>
            <p:spPr bwMode="auto">
              <a:xfrm>
                <a:off x="5385319" y="3625851"/>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9525">
                <a:solidFill>
                  <a:schemeClr val="bg2"/>
                </a:solidFill>
                <a:round/>
                <a:headEnd/>
                <a:tailEnd/>
              </a:ln>
            </p:spPr>
            <p:txBody>
              <a:bodyPr/>
              <a:lstStyle/>
              <a:p>
                <a:endParaRPr lang="en-GB" dirty="0"/>
              </a:p>
            </p:txBody>
          </p:sp>
          <p:sp>
            <p:nvSpPr>
              <p:cNvPr id="271" name="Freeform: Shape 106"/>
              <p:cNvSpPr/>
              <p:nvPr/>
            </p:nvSpPr>
            <p:spPr bwMode="auto">
              <a:xfrm>
                <a:off x="5348288" y="3574257"/>
                <a:ext cx="92868" cy="73818"/>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grp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grpSp>
        <p:cxnSp>
          <p:nvCxnSpPr>
            <p:cNvPr id="7" name="Straight Connector 6"/>
            <p:cNvCxnSpPr>
              <a:stCxn id="213" idx="4"/>
              <a:endCxn id="214" idx="0"/>
            </p:cNvCxnSpPr>
            <p:nvPr/>
          </p:nvCxnSpPr>
          <p:spPr>
            <a:xfrm flipV="1">
              <a:off x="7363874" y="2058990"/>
              <a:ext cx="2883" cy="167268"/>
            </a:xfrm>
            <a:prstGeom prst="line">
              <a:avLst/>
            </a:prstGeom>
            <a:ln>
              <a:solidFill>
                <a:srgbClr val="01C3BB"/>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691311" y="805944"/>
              <a:ext cx="1066566" cy="1177965"/>
            </a:xfrm>
            <a:prstGeom prst="rect">
              <a:avLst/>
            </a:prstGeom>
            <a:solidFill>
              <a:schemeClr val="bg1">
                <a:alpha val="75000"/>
              </a:schemeClr>
            </a:solidFill>
            <a:ln w="3175">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6782647" y="843624"/>
              <a:ext cx="913184" cy="1065378"/>
              <a:chOff x="8386704" y="4612414"/>
              <a:chExt cx="913184" cy="1065378"/>
            </a:xfrm>
          </p:grpSpPr>
          <p:sp>
            <p:nvSpPr>
              <p:cNvPr id="298" name="Freeform 321"/>
              <p:cNvSpPr>
                <a:spLocks/>
              </p:cNvSpPr>
              <p:nvPr/>
            </p:nvSpPr>
            <p:spPr bwMode="auto">
              <a:xfrm rot="300647">
                <a:off x="8386704" y="5356986"/>
                <a:ext cx="409117" cy="320806"/>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009D96"/>
              </a:solidFill>
              <a:ln w="9525">
                <a:solidFill>
                  <a:schemeClr val="bg2"/>
                </a:solidFill>
                <a:round/>
                <a:headEnd/>
                <a:tailEnd/>
              </a:ln>
            </p:spPr>
            <p:txBody>
              <a:bodyPr/>
              <a:lstStyle/>
              <a:p>
                <a:endParaRPr lang="en-GB" dirty="0"/>
              </a:p>
            </p:txBody>
          </p:sp>
          <p:sp>
            <p:nvSpPr>
              <p:cNvPr id="299" name="Freeform 322"/>
              <p:cNvSpPr>
                <a:spLocks/>
              </p:cNvSpPr>
              <p:nvPr/>
            </p:nvSpPr>
            <p:spPr bwMode="auto">
              <a:xfrm rot="497474">
                <a:off x="8399105" y="5372611"/>
                <a:ext cx="102729" cy="225284"/>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lumMod val="85000"/>
                </a:schemeClr>
              </a:solidFill>
              <a:ln w="9525">
                <a:solidFill>
                  <a:schemeClr val="bg2"/>
                </a:solidFill>
                <a:round/>
                <a:headEnd/>
                <a:tailEnd/>
              </a:ln>
            </p:spPr>
            <p:txBody>
              <a:bodyPr/>
              <a:lstStyle/>
              <a:p>
                <a:endParaRPr lang="en-GB" dirty="0"/>
              </a:p>
            </p:txBody>
          </p:sp>
          <p:sp>
            <p:nvSpPr>
              <p:cNvPr id="300" name="Freeform 342"/>
              <p:cNvSpPr>
                <a:spLocks/>
              </p:cNvSpPr>
              <p:nvPr/>
            </p:nvSpPr>
            <p:spPr bwMode="auto">
              <a:xfrm rot="21317764">
                <a:off x="8569334" y="5041691"/>
                <a:ext cx="392261" cy="377963"/>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F4FDFD"/>
              </a:solidFill>
              <a:ln w="9525">
                <a:solidFill>
                  <a:schemeClr val="bg2"/>
                </a:solidFill>
                <a:round/>
                <a:headEnd/>
                <a:tailEnd/>
              </a:ln>
            </p:spPr>
            <p:txBody>
              <a:bodyPr/>
              <a:lstStyle/>
              <a:p>
                <a:endParaRPr lang="en-GB" dirty="0"/>
              </a:p>
            </p:txBody>
          </p:sp>
          <p:sp>
            <p:nvSpPr>
              <p:cNvPr id="301" name="Freeform 343"/>
              <p:cNvSpPr>
                <a:spLocks/>
              </p:cNvSpPr>
              <p:nvPr/>
            </p:nvSpPr>
            <p:spPr bwMode="auto">
              <a:xfrm>
                <a:off x="8899453" y="5231454"/>
                <a:ext cx="400435" cy="40656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lumMod val="85000"/>
                </a:schemeClr>
              </a:solidFill>
              <a:ln w="9525">
                <a:solidFill>
                  <a:schemeClr val="bg2"/>
                </a:solidFill>
                <a:round/>
                <a:headEnd/>
                <a:tailEnd/>
              </a:ln>
            </p:spPr>
            <p:txBody>
              <a:bodyPr/>
              <a:lstStyle/>
              <a:p>
                <a:endParaRPr lang="en-GB" dirty="0"/>
              </a:p>
            </p:txBody>
          </p:sp>
          <p:sp>
            <p:nvSpPr>
              <p:cNvPr id="302" name="Freeform 257"/>
              <p:cNvSpPr>
                <a:spLocks/>
              </p:cNvSpPr>
              <p:nvPr/>
            </p:nvSpPr>
            <p:spPr bwMode="auto">
              <a:xfrm>
                <a:off x="8403530" y="4804459"/>
                <a:ext cx="140969" cy="21043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lumMod val="85000"/>
                </a:schemeClr>
              </a:solidFill>
              <a:ln w="9525">
                <a:solidFill>
                  <a:schemeClr val="bg2"/>
                </a:solidFill>
                <a:round/>
                <a:headEnd/>
                <a:tailEnd/>
              </a:ln>
            </p:spPr>
            <p:txBody>
              <a:bodyPr/>
              <a:lstStyle/>
              <a:p>
                <a:endParaRPr lang="en-GB" dirty="0"/>
              </a:p>
            </p:txBody>
          </p:sp>
          <p:sp>
            <p:nvSpPr>
              <p:cNvPr id="305" name="Freeform 279"/>
              <p:cNvSpPr>
                <a:spLocks/>
              </p:cNvSpPr>
              <p:nvPr/>
            </p:nvSpPr>
            <p:spPr bwMode="auto">
              <a:xfrm>
                <a:off x="9091738" y="5618270"/>
                <a:ext cx="100108" cy="59248"/>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lumMod val="85000"/>
                </a:schemeClr>
              </a:solidFill>
              <a:ln w="9525">
                <a:solidFill>
                  <a:schemeClr val="bg2"/>
                </a:solidFill>
                <a:round/>
                <a:headEnd/>
                <a:tailEnd/>
              </a:ln>
            </p:spPr>
            <p:txBody>
              <a:bodyPr/>
              <a:lstStyle/>
              <a:p>
                <a:endParaRPr lang="en-GB" dirty="0"/>
              </a:p>
            </p:txBody>
          </p:sp>
          <p:grpSp>
            <p:nvGrpSpPr>
              <p:cNvPr id="339" name="Group 453"/>
              <p:cNvGrpSpPr>
                <a:grpSpLocks/>
              </p:cNvGrpSpPr>
              <p:nvPr/>
            </p:nvGrpSpPr>
            <p:grpSpPr bwMode="auto">
              <a:xfrm>
                <a:off x="8454604" y="4612414"/>
                <a:ext cx="322799" cy="473984"/>
                <a:chOff x="2201" y="1250"/>
                <a:chExt cx="133" cy="193"/>
              </a:xfrm>
              <a:solidFill>
                <a:schemeClr val="bg1">
                  <a:lumMod val="85000"/>
                </a:schemeClr>
              </a:solidFill>
            </p:grpSpPr>
            <p:sp>
              <p:nvSpPr>
                <p:cNvPr id="518" name="Freeform 454"/>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ACEEEC"/>
                </a:solidFill>
                <a:ln w="9525">
                  <a:solidFill>
                    <a:schemeClr val="bg2"/>
                  </a:solidFill>
                  <a:round/>
                  <a:headEnd/>
                  <a:tailEnd/>
                </a:ln>
              </p:spPr>
              <p:txBody>
                <a:bodyPr/>
                <a:lstStyle/>
                <a:p>
                  <a:endParaRPr lang="en-GB" dirty="0"/>
                </a:p>
              </p:txBody>
            </p:sp>
            <p:sp>
              <p:nvSpPr>
                <p:cNvPr id="519"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458" name="Freeform: Shape 282"/>
              <p:cNvSpPr/>
              <p:nvPr/>
            </p:nvSpPr>
            <p:spPr bwMode="auto">
              <a:xfrm>
                <a:off x="8903644" y="4839192"/>
                <a:ext cx="257422" cy="395326"/>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solidFill>
                <a:srgbClr val="009D96"/>
              </a:solidFill>
              <a:ln w="9525">
                <a:solidFill>
                  <a:schemeClr val="bg2"/>
                </a:solidFill>
                <a:round/>
                <a:headEnd/>
                <a:tailEnd/>
              </a:ln>
            </p:spPr>
            <p:txBody>
              <a:bodyPr/>
              <a:lstStyle/>
              <a:p>
                <a:endParaRPr lang="en-GB" dirty="0"/>
              </a:p>
            </p:txBody>
          </p:sp>
          <p:sp>
            <p:nvSpPr>
              <p:cNvPr id="459" name="Freeform: Shape 283"/>
              <p:cNvSpPr/>
              <p:nvPr/>
            </p:nvSpPr>
            <p:spPr bwMode="auto">
              <a:xfrm>
                <a:off x="8906709" y="5206939"/>
                <a:ext cx="107260" cy="58226"/>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solidFill>
                <a:schemeClr val="bg1">
                  <a:lumMod val="85000"/>
                </a:schemeClr>
              </a:solid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60" name="Freeform: Shape 286"/>
              <p:cNvSpPr/>
              <p:nvPr/>
            </p:nvSpPr>
            <p:spPr bwMode="auto">
              <a:xfrm>
                <a:off x="8820901" y="4909676"/>
                <a:ext cx="122581" cy="144033"/>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solidFill>
                <a:schemeClr val="bg1">
                  <a:lumMod val="85000"/>
                </a:schemeClr>
              </a:solid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61" name="Freeform: Shape 289"/>
              <p:cNvSpPr/>
              <p:nvPr/>
            </p:nvSpPr>
            <p:spPr bwMode="auto">
              <a:xfrm>
                <a:off x="8874224" y="5062961"/>
                <a:ext cx="58838" cy="58838"/>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1">
                  <a:lumMod val="85000"/>
                </a:schemeClr>
              </a:solid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62" name="Freeform: Shape 287"/>
              <p:cNvSpPr/>
              <p:nvPr/>
            </p:nvSpPr>
            <p:spPr bwMode="auto">
              <a:xfrm>
                <a:off x="8774932" y="5016936"/>
                <a:ext cx="137906" cy="94999"/>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solidFill>
                <a:schemeClr val="bg1">
                  <a:lumMod val="85000"/>
                </a:schemeClr>
              </a:solid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63" name="Freeform: Shape 290"/>
              <p:cNvSpPr/>
              <p:nvPr/>
            </p:nvSpPr>
            <p:spPr bwMode="auto">
              <a:xfrm>
                <a:off x="8952678" y="4679836"/>
                <a:ext cx="95001" cy="165485"/>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solidFill>
                <a:schemeClr val="bg1">
                  <a:lumMod val="85000"/>
                </a:schemeClr>
              </a:solidFill>
              <a:ln w="9525">
                <a:solidFill>
                  <a:schemeClr val="bg2"/>
                </a:solidFill>
                <a:round/>
                <a:headEnd/>
                <a:tailEnd/>
              </a:ln>
            </p:spPr>
            <p:txBody>
              <a:bodyPr/>
              <a:lstStyle/>
              <a:p>
                <a:endParaRPr lang="en-GB" dirty="0"/>
              </a:p>
            </p:txBody>
          </p:sp>
          <p:sp>
            <p:nvSpPr>
              <p:cNvPr id="465" name="Freeform: Shape 292"/>
              <p:cNvSpPr/>
              <p:nvPr/>
            </p:nvSpPr>
            <p:spPr bwMode="auto">
              <a:xfrm>
                <a:off x="9001710" y="5130325"/>
                <a:ext cx="257422" cy="125645"/>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solidFill>
                <a:schemeClr val="bg1">
                  <a:lumMod val="85000"/>
                </a:schemeClr>
              </a:solidFill>
              <a:ln w="9525">
                <a:solidFill>
                  <a:schemeClr val="bg2"/>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grpSp>
      </p:grpSp>
      <p:grpSp>
        <p:nvGrpSpPr>
          <p:cNvPr id="17" name="Group 16"/>
          <p:cNvGrpSpPr/>
          <p:nvPr/>
        </p:nvGrpSpPr>
        <p:grpSpPr>
          <a:xfrm>
            <a:off x="7445897" y="2217274"/>
            <a:ext cx="3233467" cy="497256"/>
            <a:chOff x="8765543" y="335623"/>
            <a:chExt cx="3233467" cy="497256"/>
          </a:xfrm>
        </p:grpSpPr>
        <p:sp>
          <p:nvSpPr>
            <p:cNvPr id="274" name="Rounded Rectangle 273"/>
            <p:cNvSpPr/>
            <p:nvPr/>
          </p:nvSpPr>
          <p:spPr>
            <a:xfrm>
              <a:off x="8765543" y="504332"/>
              <a:ext cx="3233467" cy="328547"/>
            </a:xfrm>
            <a:prstGeom prst="roundRect">
              <a:avLst>
                <a:gd name="adj" fmla="val 50000"/>
              </a:avLst>
            </a:prstGeom>
            <a:gradFill flip="none" rotWithShape="1">
              <a:gsLst>
                <a:gs pos="0">
                  <a:schemeClr val="accent3">
                    <a:lumMod val="0"/>
                    <a:lumOff val="100000"/>
                  </a:schemeClr>
                </a:gs>
                <a:gs pos="55000">
                  <a:srgbClr val="ACEEEC"/>
                </a:gs>
                <a:gs pos="100000">
                  <a:srgbClr val="009D96"/>
                </a:gs>
              </a:gsLst>
              <a:lin ang="0" scaled="1"/>
              <a:tileRect/>
            </a:gradFill>
            <a:ln w="6350">
              <a:solidFill>
                <a:srgbClr val="01C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bject 168">
              <a:extLst>
                <a:ext uri="{FF2B5EF4-FFF2-40B4-BE49-F238E27FC236}">
                  <a16:creationId xmlns="" xmlns:a16="http://schemas.microsoft.com/office/drawing/2014/main" id="{1155F8A8-B0CA-45C6-8451-78298F124D47}"/>
                </a:ext>
              </a:extLst>
            </p:cNvPr>
            <p:cNvSpPr txBox="1"/>
            <p:nvPr/>
          </p:nvSpPr>
          <p:spPr>
            <a:xfrm>
              <a:off x="11288165" y="335623"/>
              <a:ext cx="468983" cy="137217"/>
            </a:xfrm>
            <a:prstGeom prst="rect">
              <a:avLst/>
            </a:prstGeom>
          </p:spPr>
          <p:txBody>
            <a:bodyPr vert="horz" wrap="square" lIns="0" tIns="13970" rIns="0" bIns="0" rtlCol="0">
              <a:spAutoFit/>
            </a:bodyPr>
            <a:lstStyle/>
            <a:p>
              <a:pPr algn="ctr">
                <a:lnSpc>
                  <a:spcPct val="100000"/>
                </a:lnSpc>
                <a:spcBef>
                  <a:spcPts val="110"/>
                </a:spcBef>
              </a:pPr>
              <a:r>
                <a:rPr lang="en-US" sz="800" b="1" spc="0" dirty="0" smtClean="0">
                  <a:latin typeface="Arial"/>
                  <a:cs typeface="Arial"/>
                </a:rPr>
                <a:t>STRONG</a:t>
              </a:r>
              <a:endParaRPr sz="800" b="1" dirty="0">
                <a:latin typeface="Arial"/>
                <a:cs typeface="Arial"/>
              </a:endParaRPr>
            </a:p>
          </p:txBody>
        </p:sp>
        <p:sp>
          <p:nvSpPr>
            <p:cNvPr id="276" name="object 169">
              <a:extLst>
                <a:ext uri="{FF2B5EF4-FFF2-40B4-BE49-F238E27FC236}">
                  <a16:creationId xmlns="" xmlns:a16="http://schemas.microsoft.com/office/drawing/2014/main" id="{3384102C-0504-4730-A790-C55BBEEB584E}"/>
                </a:ext>
              </a:extLst>
            </p:cNvPr>
            <p:cNvSpPr txBox="1"/>
            <p:nvPr/>
          </p:nvSpPr>
          <p:spPr>
            <a:xfrm>
              <a:off x="10043829" y="335623"/>
              <a:ext cx="636740"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MODERATE</a:t>
              </a:r>
              <a:endParaRPr sz="800" dirty="0">
                <a:latin typeface="Arial"/>
                <a:cs typeface="Arial"/>
              </a:endParaRPr>
            </a:p>
          </p:txBody>
        </p:sp>
        <p:sp>
          <p:nvSpPr>
            <p:cNvPr id="278" name="object 170">
              <a:extLst>
                <a:ext uri="{FF2B5EF4-FFF2-40B4-BE49-F238E27FC236}">
                  <a16:creationId xmlns="" xmlns:a16="http://schemas.microsoft.com/office/drawing/2014/main" id="{094AE539-C646-4336-B916-247E9282E880}"/>
                </a:ext>
              </a:extLst>
            </p:cNvPr>
            <p:cNvSpPr txBox="1"/>
            <p:nvPr/>
          </p:nvSpPr>
          <p:spPr>
            <a:xfrm>
              <a:off x="8920896" y="335623"/>
              <a:ext cx="352927" cy="137217"/>
            </a:xfrm>
            <a:prstGeom prst="rect">
              <a:avLst/>
            </a:prstGeom>
          </p:spPr>
          <p:txBody>
            <a:bodyPr vert="horz" wrap="square" lIns="0" tIns="13970" rIns="0" bIns="0" rtlCol="0">
              <a:spAutoFit/>
            </a:bodyPr>
            <a:lstStyle/>
            <a:p>
              <a:pPr algn="ctr">
                <a:lnSpc>
                  <a:spcPct val="100000"/>
                </a:lnSpc>
                <a:spcBef>
                  <a:spcPts val="110"/>
                </a:spcBef>
              </a:pPr>
              <a:r>
                <a:rPr sz="800" spc="25" smtClean="0">
                  <a:latin typeface="Arial"/>
                  <a:cs typeface="Arial"/>
                </a:rPr>
                <a:t>W</a:t>
              </a:r>
              <a:r>
                <a:rPr lang="en-US" sz="800" spc="25" smtClean="0">
                  <a:latin typeface="Arial"/>
                  <a:cs typeface="Arial"/>
                </a:rPr>
                <a:t>EAK</a:t>
              </a:r>
              <a:endParaRPr sz="800">
                <a:latin typeface="Arial"/>
                <a:cs typeface="Arial"/>
              </a:endParaRPr>
            </a:p>
          </p:txBody>
        </p:sp>
        <p:sp>
          <p:nvSpPr>
            <p:cNvPr id="520" name="TextBox 519"/>
            <p:cNvSpPr txBox="1"/>
            <p:nvPr/>
          </p:nvSpPr>
          <p:spPr>
            <a:xfrm>
              <a:off x="9282183" y="542493"/>
              <a:ext cx="2200187"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REGIONAL BRAND HEALTH</a:t>
              </a:r>
              <a:endParaRPr lang="en-US" sz="600" dirty="0">
                <a:latin typeface="Arial" charset="0"/>
                <a:ea typeface="Arial" charset="0"/>
                <a:cs typeface="Arial" charset="0"/>
              </a:endParaRPr>
            </a:p>
          </p:txBody>
        </p:sp>
      </p:grpSp>
      <p:sp>
        <p:nvSpPr>
          <p:cNvPr id="534" name="Rounded Rectangle 533"/>
          <p:cNvSpPr/>
          <p:nvPr/>
        </p:nvSpPr>
        <p:spPr>
          <a:xfrm>
            <a:off x="4969873" y="5956192"/>
            <a:ext cx="6233088" cy="328547"/>
          </a:xfrm>
          <a:prstGeom prst="roundRect">
            <a:avLst>
              <a:gd name="adj" fmla="val 0"/>
            </a:avLst>
          </a:prstGeom>
          <a:gradFill flip="none" rotWithShape="1">
            <a:gsLst>
              <a:gs pos="0">
                <a:schemeClr val="accent3">
                  <a:lumMod val="0"/>
                  <a:lumOff val="100000"/>
                </a:schemeClr>
              </a:gs>
              <a:gs pos="55000">
                <a:srgbClr val="ACEEEC"/>
              </a:gs>
              <a:gs pos="100000">
                <a:srgbClr val="009D96"/>
              </a:gs>
            </a:gsLst>
            <a:lin ang="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5" name="TextBox 534"/>
          <p:cNvSpPr txBox="1"/>
          <p:nvPr/>
        </p:nvSpPr>
        <p:spPr>
          <a:xfrm>
            <a:off x="6373508" y="6330412"/>
            <a:ext cx="3465478"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BRAND RELEVANCE AMONG MEN</a:t>
            </a:r>
            <a:endParaRPr lang="en-US" sz="600" dirty="0">
              <a:latin typeface="Arial" charset="0"/>
              <a:ea typeface="Arial" charset="0"/>
              <a:cs typeface="Arial" charset="0"/>
            </a:endParaRPr>
          </a:p>
        </p:txBody>
      </p:sp>
      <p:sp>
        <p:nvSpPr>
          <p:cNvPr id="13" name="Rounded Rectangle 12"/>
          <p:cNvSpPr/>
          <p:nvPr/>
        </p:nvSpPr>
        <p:spPr>
          <a:xfrm>
            <a:off x="4976698" y="4379721"/>
            <a:ext cx="1423394" cy="1343092"/>
          </a:xfrm>
          <a:prstGeom prst="roundRect">
            <a:avLst>
              <a:gd name="adj" fmla="val 5464"/>
            </a:avLst>
          </a:prstGeom>
          <a:solidFill>
            <a:srgbClr val="F4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7" name="Picture 17" descr="9_men_silhouettes_24"/>
          <p:cNvPicPr>
            <a:picLocks noChangeAspect="1" noChangeArrowheads="1"/>
          </p:cNvPicPr>
          <p:nvPr/>
        </p:nvPicPr>
        <p:blipFill rotWithShape="1">
          <a:blip r:embed="rId2">
            <a:extLst>
              <a:ext uri="{28A0092B-C50C-407E-A947-70E740481C1C}">
                <a14:useLocalDpi xmlns:a14="http://schemas.microsoft.com/office/drawing/2010/main" val="0"/>
              </a:ext>
            </a:extLst>
          </a:blip>
          <a:srcRect b="65141"/>
          <a:stretch/>
        </p:blipFill>
        <p:spPr bwMode="auto">
          <a:xfrm>
            <a:off x="4940656" y="4559257"/>
            <a:ext cx="1491421" cy="1163556"/>
          </a:xfrm>
          <a:prstGeom prst="rect">
            <a:avLst/>
          </a:prstGeom>
          <a:noFill/>
          <a:extLst>
            <a:ext uri="{909E8E84-426E-40DD-AFC4-6F175D3DCCD1}">
              <a14:hiddenFill xmlns:a14="http://schemas.microsoft.com/office/drawing/2010/main">
                <a:solidFill>
                  <a:srgbClr val="FFFFFF"/>
                </a:solidFill>
              </a14:hiddenFill>
            </a:ext>
          </a:extLst>
        </p:spPr>
      </p:pic>
      <p:sp>
        <p:nvSpPr>
          <p:cNvPr id="536" name="Rounded Rectangle 535"/>
          <p:cNvSpPr/>
          <p:nvPr/>
        </p:nvSpPr>
        <p:spPr>
          <a:xfrm>
            <a:off x="6565149" y="4379721"/>
            <a:ext cx="1423394" cy="1343092"/>
          </a:xfrm>
          <a:prstGeom prst="roundRect">
            <a:avLst>
              <a:gd name="adj" fmla="val 5464"/>
            </a:avLst>
          </a:prstGeom>
          <a:solidFill>
            <a:srgbClr val="ACE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3" name="Picture 13" descr="9_men_silhouettes_07"/>
          <p:cNvPicPr>
            <a:picLocks noChangeAspect="1" noChangeArrowheads="1"/>
          </p:cNvPicPr>
          <p:nvPr/>
        </p:nvPicPr>
        <p:blipFill rotWithShape="1">
          <a:blip r:embed="rId3">
            <a:extLst>
              <a:ext uri="{28A0092B-C50C-407E-A947-70E740481C1C}">
                <a14:useLocalDpi xmlns:a14="http://schemas.microsoft.com/office/drawing/2010/main" val="0"/>
              </a:ext>
            </a:extLst>
          </a:blip>
          <a:srcRect b="61361"/>
          <a:stretch/>
        </p:blipFill>
        <p:spPr bwMode="auto">
          <a:xfrm>
            <a:off x="6533164" y="4621698"/>
            <a:ext cx="1400711" cy="1101115"/>
          </a:xfrm>
          <a:prstGeom prst="rect">
            <a:avLst/>
          </a:prstGeom>
          <a:noFill/>
          <a:extLst>
            <a:ext uri="{909E8E84-426E-40DD-AFC4-6F175D3DCCD1}">
              <a14:hiddenFill xmlns:a14="http://schemas.microsoft.com/office/drawing/2010/main">
                <a:solidFill>
                  <a:srgbClr val="FFFFFF"/>
                </a:solidFill>
              </a14:hiddenFill>
            </a:ext>
          </a:extLst>
        </p:spPr>
      </p:pic>
      <p:sp>
        <p:nvSpPr>
          <p:cNvPr id="537" name="Rounded Rectangle 536"/>
          <p:cNvSpPr/>
          <p:nvPr/>
        </p:nvSpPr>
        <p:spPr>
          <a:xfrm>
            <a:off x="8186616" y="4379721"/>
            <a:ext cx="1423394" cy="1343092"/>
          </a:xfrm>
          <a:prstGeom prst="roundRect">
            <a:avLst>
              <a:gd name="adj" fmla="val 5464"/>
            </a:avLst>
          </a:prstGeom>
          <a:solidFill>
            <a:srgbClr val="ACE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8" name="Rounded Rectangle 537"/>
          <p:cNvSpPr/>
          <p:nvPr/>
        </p:nvSpPr>
        <p:spPr>
          <a:xfrm>
            <a:off x="9741699" y="4379721"/>
            <a:ext cx="1423394" cy="1343092"/>
          </a:xfrm>
          <a:prstGeom prst="roundRect">
            <a:avLst>
              <a:gd name="adj" fmla="val 5464"/>
            </a:avLst>
          </a:prstGeom>
          <a:solidFill>
            <a:srgbClr val="009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8" name="Picture 18" descr="9_men_silhouettes_25"/>
          <p:cNvPicPr>
            <a:picLocks noChangeAspect="1" noChangeArrowheads="1"/>
          </p:cNvPicPr>
          <p:nvPr/>
        </p:nvPicPr>
        <p:blipFill rotWithShape="1">
          <a:blip r:embed="rId4">
            <a:duotone>
              <a:prstClr val="black"/>
              <a:srgbClr val="ACEEEC">
                <a:tint val="45000"/>
                <a:satMod val="400000"/>
              </a:srgbClr>
            </a:duotone>
            <a:extLst>
              <a:ext uri="{28A0092B-C50C-407E-A947-70E740481C1C}">
                <a14:useLocalDpi xmlns:a14="http://schemas.microsoft.com/office/drawing/2010/main" val="0"/>
              </a:ext>
            </a:extLst>
          </a:blip>
          <a:srcRect b="38352"/>
          <a:stretch/>
        </p:blipFill>
        <p:spPr bwMode="auto">
          <a:xfrm>
            <a:off x="9849743" y="4148435"/>
            <a:ext cx="1353218" cy="1574378"/>
          </a:xfrm>
          <a:prstGeom prst="rect">
            <a:avLst/>
          </a:prstGeom>
          <a:noFill/>
          <a:extLst>
            <a:ext uri="{909E8E84-426E-40DD-AFC4-6F175D3DCCD1}">
              <a14:hiddenFill xmlns:a14="http://schemas.microsoft.com/office/drawing/2010/main">
                <a:solidFill>
                  <a:srgbClr val="FFFFFF"/>
                </a:solidFill>
              </a14:hiddenFill>
            </a:ext>
          </a:extLst>
        </p:spPr>
      </p:pic>
      <p:pic>
        <p:nvPicPr>
          <p:cNvPr id="526" name="Picture 16" descr="9_men_silhouettes_18"/>
          <p:cNvPicPr>
            <a:picLocks noChangeAspect="1" noChangeArrowheads="1"/>
          </p:cNvPicPr>
          <p:nvPr/>
        </p:nvPicPr>
        <p:blipFill rotWithShape="1">
          <a:blip r:embed="rId5">
            <a:extLst>
              <a:ext uri="{28A0092B-C50C-407E-A947-70E740481C1C}">
                <a14:useLocalDpi xmlns:a14="http://schemas.microsoft.com/office/drawing/2010/main" val="0"/>
              </a:ext>
            </a:extLst>
          </a:blip>
          <a:srcRect b="72980"/>
          <a:stretch/>
        </p:blipFill>
        <p:spPr bwMode="auto">
          <a:xfrm>
            <a:off x="7965520" y="4681217"/>
            <a:ext cx="1783670" cy="1032742"/>
          </a:xfrm>
          <a:prstGeom prst="rect">
            <a:avLst/>
          </a:prstGeom>
          <a:noFill/>
          <a:extLst>
            <a:ext uri="{909E8E84-426E-40DD-AFC4-6F175D3DCCD1}">
              <a14:hiddenFill xmlns:a14="http://schemas.microsoft.com/office/drawing/2010/main">
                <a:solidFill>
                  <a:srgbClr val="FFFFFF"/>
                </a:solidFill>
              </a14:hiddenFill>
            </a:ext>
          </a:extLst>
        </p:spPr>
      </p:pic>
      <p:sp>
        <p:nvSpPr>
          <p:cNvPr id="539" name="object 168">
            <a:extLst>
              <a:ext uri="{FF2B5EF4-FFF2-40B4-BE49-F238E27FC236}">
                <a16:creationId xmlns="" xmlns:a16="http://schemas.microsoft.com/office/drawing/2014/main" id="{1155F8A8-B0CA-45C6-8451-78298F124D47}"/>
              </a:ext>
            </a:extLst>
          </p:cNvPr>
          <p:cNvSpPr txBox="1"/>
          <p:nvPr/>
        </p:nvSpPr>
        <p:spPr>
          <a:xfrm>
            <a:off x="9426059" y="6047641"/>
            <a:ext cx="468983" cy="137217"/>
          </a:xfrm>
          <a:prstGeom prst="rect">
            <a:avLst/>
          </a:prstGeom>
        </p:spPr>
        <p:txBody>
          <a:bodyPr vert="horz" wrap="square" lIns="0" tIns="13970" rIns="0" bIns="0" rtlCol="0">
            <a:spAutoFit/>
          </a:bodyPr>
          <a:lstStyle/>
          <a:p>
            <a:pPr algn="ctr">
              <a:lnSpc>
                <a:spcPct val="100000"/>
              </a:lnSpc>
              <a:spcBef>
                <a:spcPts val="110"/>
              </a:spcBef>
            </a:pPr>
            <a:r>
              <a:rPr lang="en-US" sz="800" b="1" spc="0" dirty="0" smtClean="0">
                <a:latin typeface="Arial"/>
                <a:cs typeface="Arial"/>
              </a:rPr>
              <a:t>HIGH</a:t>
            </a:r>
            <a:endParaRPr sz="800" b="1" dirty="0">
              <a:latin typeface="Arial"/>
              <a:cs typeface="Arial"/>
            </a:endParaRPr>
          </a:p>
        </p:txBody>
      </p:sp>
      <p:sp>
        <p:nvSpPr>
          <p:cNvPr id="540" name="object 169">
            <a:extLst>
              <a:ext uri="{FF2B5EF4-FFF2-40B4-BE49-F238E27FC236}">
                <a16:creationId xmlns="" xmlns:a16="http://schemas.microsoft.com/office/drawing/2014/main" id="{3384102C-0504-4730-A790-C55BBEEB584E}"/>
              </a:ext>
            </a:extLst>
          </p:cNvPr>
          <p:cNvSpPr txBox="1"/>
          <p:nvPr/>
        </p:nvSpPr>
        <p:spPr>
          <a:xfrm>
            <a:off x="7811333" y="6047641"/>
            <a:ext cx="636740" cy="137217"/>
          </a:xfrm>
          <a:prstGeom prst="rect">
            <a:avLst/>
          </a:prstGeom>
        </p:spPr>
        <p:txBody>
          <a:bodyPr vert="horz" wrap="square" lIns="0" tIns="13970" rIns="0" bIns="0" rtlCol="0">
            <a:spAutoFit/>
          </a:bodyPr>
          <a:lstStyle/>
          <a:p>
            <a:pPr algn="ctr">
              <a:lnSpc>
                <a:spcPct val="100000"/>
              </a:lnSpc>
              <a:spcBef>
                <a:spcPts val="110"/>
              </a:spcBef>
            </a:pPr>
            <a:r>
              <a:rPr lang="en-US" sz="800" spc="15" dirty="0" smtClean="0">
                <a:latin typeface="Arial"/>
                <a:cs typeface="Arial"/>
              </a:rPr>
              <a:t>MODERATE</a:t>
            </a:r>
            <a:endParaRPr sz="800" dirty="0">
              <a:latin typeface="Arial"/>
              <a:cs typeface="Arial"/>
            </a:endParaRPr>
          </a:p>
        </p:txBody>
      </p:sp>
      <p:sp>
        <p:nvSpPr>
          <p:cNvPr id="541" name="object 170">
            <a:extLst>
              <a:ext uri="{FF2B5EF4-FFF2-40B4-BE49-F238E27FC236}">
                <a16:creationId xmlns="" xmlns:a16="http://schemas.microsoft.com/office/drawing/2014/main" id="{094AE539-C646-4336-B916-247E9282E880}"/>
              </a:ext>
            </a:extLst>
          </p:cNvPr>
          <p:cNvSpPr txBox="1"/>
          <p:nvPr/>
        </p:nvSpPr>
        <p:spPr>
          <a:xfrm>
            <a:off x="6318008" y="6047641"/>
            <a:ext cx="352927" cy="137217"/>
          </a:xfrm>
          <a:prstGeom prst="rect">
            <a:avLst/>
          </a:prstGeom>
        </p:spPr>
        <p:txBody>
          <a:bodyPr vert="horz" wrap="square" lIns="0" tIns="13970" rIns="0" bIns="0" rtlCol="0">
            <a:spAutoFit/>
          </a:bodyPr>
          <a:lstStyle/>
          <a:p>
            <a:pPr algn="ctr">
              <a:lnSpc>
                <a:spcPct val="100000"/>
              </a:lnSpc>
              <a:spcBef>
                <a:spcPts val="110"/>
              </a:spcBef>
            </a:pPr>
            <a:r>
              <a:rPr lang="en-US" sz="800" spc="25" dirty="0" smtClean="0">
                <a:latin typeface="Arial"/>
                <a:cs typeface="Arial"/>
              </a:rPr>
              <a:t>LOW</a:t>
            </a:r>
            <a:endParaRPr sz="800" dirty="0">
              <a:latin typeface="Arial"/>
              <a:cs typeface="Arial"/>
            </a:endParaRPr>
          </a:p>
        </p:txBody>
      </p:sp>
      <p:sp>
        <p:nvSpPr>
          <p:cNvPr id="544" name="TextBox 543"/>
          <p:cNvSpPr txBox="1"/>
          <p:nvPr/>
        </p:nvSpPr>
        <p:spPr>
          <a:xfrm>
            <a:off x="4969873" y="4426278"/>
            <a:ext cx="1439279"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BOOMERS</a:t>
            </a:r>
            <a:endParaRPr lang="en-US" sz="600" dirty="0">
              <a:latin typeface="Arial" charset="0"/>
              <a:ea typeface="Arial" charset="0"/>
              <a:cs typeface="Arial" charset="0"/>
            </a:endParaRPr>
          </a:p>
        </p:txBody>
      </p:sp>
      <p:sp>
        <p:nvSpPr>
          <p:cNvPr id="545" name="TextBox 544"/>
          <p:cNvSpPr txBox="1"/>
          <p:nvPr/>
        </p:nvSpPr>
        <p:spPr>
          <a:xfrm>
            <a:off x="9725814" y="4426278"/>
            <a:ext cx="1439279"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GEN X</a:t>
            </a:r>
            <a:endParaRPr lang="en-US" sz="600" dirty="0">
              <a:latin typeface="Arial" charset="0"/>
              <a:ea typeface="Arial" charset="0"/>
              <a:cs typeface="Arial" charset="0"/>
            </a:endParaRPr>
          </a:p>
        </p:txBody>
      </p:sp>
      <p:sp>
        <p:nvSpPr>
          <p:cNvPr id="546" name="TextBox 545"/>
          <p:cNvSpPr txBox="1"/>
          <p:nvPr/>
        </p:nvSpPr>
        <p:spPr>
          <a:xfrm>
            <a:off x="6551358" y="4426278"/>
            <a:ext cx="1439279"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GEN Z</a:t>
            </a:r>
            <a:endParaRPr lang="en-US" sz="600" dirty="0">
              <a:latin typeface="Arial" charset="0"/>
              <a:ea typeface="Arial" charset="0"/>
              <a:cs typeface="Arial" charset="0"/>
            </a:endParaRPr>
          </a:p>
        </p:txBody>
      </p:sp>
      <p:sp>
        <p:nvSpPr>
          <p:cNvPr id="547" name="TextBox 546"/>
          <p:cNvSpPr txBox="1"/>
          <p:nvPr/>
        </p:nvSpPr>
        <p:spPr>
          <a:xfrm>
            <a:off x="8192780" y="4426278"/>
            <a:ext cx="1439279" cy="261610"/>
          </a:xfrm>
          <a:prstGeom prst="rect">
            <a:avLst/>
          </a:prstGeom>
          <a:noFill/>
        </p:spPr>
        <p:txBody>
          <a:bodyPr wrap="square" rtlCol="0">
            <a:spAutoFit/>
          </a:bodyPr>
          <a:lstStyle/>
          <a:p>
            <a:pPr algn="ctr"/>
            <a:r>
              <a:rPr lang="en-US" sz="1100" b="1" dirty="0" smtClean="0">
                <a:latin typeface="Arial" charset="0"/>
                <a:ea typeface="Arial" charset="0"/>
                <a:cs typeface="Arial" charset="0"/>
              </a:rPr>
              <a:t>MILLENNIALS</a:t>
            </a:r>
            <a:endParaRPr lang="en-US" sz="600" dirty="0">
              <a:latin typeface="Arial" charset="0"/>
              <a:ea typeface="Arial" charset="0"/>
              <a:cs typeface="Arial" charset="0"/>
            </a:endParaRPr>
          </a:p>
        </p:txBody>
      </p:sp>
      <p:pic>
        <p:nvPicPr>
          <p:cNvPr id="313" name="Picture 3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1962403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93687624"/>
              </p:ext>
            </p:extLst>
          </p:nvPr>
        </p:nvGraphicFramePr>
        <p:xfrm>
          <a:off x="4878747" y="3387235"/>
          <a:ext cx="3435197" cy="32219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691851184"/>
              </p:ext>
            </p:extLst>
          </p:nvPr>
        </p:nvGraphicFramePr>
        <p:xfrm>
          <a:off x="4637987" y="270788"/>
          <a:ext cx="6033113" cy="2648997"/>
        </p:xfrm>
        <a:graphic>
          <a:graphicData uri="http://schemas.openxmlformats.org/drawingml/2006/chart">
            <c:chart xmlns:c="http://schemas.openxmlformats.org/drawingml/2006/chart" xmlns:r="http://schemas.openxmlformats.org/officeDocument/2006/relationships" r:id="rId3"/>
          </a:graphicData>
        </a:graphic>
      </p:graphicFrame>
      <p:sp>
        <p:nvSpPr>
          <p:cNvPr id="102" name="Snip Same Side Corner Rectangle 101"/>
          <p:cNvSpPr/>
          <p:nvPr/>
        </p:nvSpPr>
        <p:spPr>
          <a:xfrm rot="5400000">
            <a:off x="4800718" y="-461005"/>
            <a:ext cx="277974" cy="1744783"/>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4067313" y="256890"/>
            <a:ext cx="1963564"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PICTORIAL BAR CHART</a:t>
            </a:r>
          </a:p>
        </p:txBody>
      </p:sp>
      <p:sp>
        <p:nvSpPr>
          <p:cNvPr id="84" name="Snip Same Side Corner Rectangle 83"/>
          <p:cNvSpPr/>
          <p:nvPr/>
        </p:nvSpPr>
        <p:spPr>
          <a:xfrm rot="5400000">
            <a:off x="5015230" y="2474905"/>
            <a:ext cx="271176" cy="2167010"/>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p:nvSpPr>
        <p:spPr>
          <a:xfrm>
            <a:off x="4067313" y="3412187"/>
            <a:ext cx="1963564"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PICTORIAL STACKED CHART</a:t>
            </a:r>
          </a:p>
        </p:txBody>
      </p:sp>
      <p:sp>
        <p:nvSpPr>
          <p:cNvPr id="120" name="TextBox 119"/>
          <p:cNvSpPr txBox="1"/>
          <p:nvPr/>
        </p:nvSpPr>
        <p:spPr>
          <a:xfrm>
            <a:off x="7687444" y="5250176"/>
            <a:ext cx="3021725" cy="1107996"/>
          </a:xfrm>
          <a:prstGeom prst="rect">
            <a:avLst/>
          </a:prstGeom>
          <a:noFill/>
        </p:spPr>
        <p:txBody>
          <a:bodyPr wrap="square" rtlCol="0">
            <a:spAutoFit/>
          </a:bodyPr>
          <a:lstStyle/>
          <a:p>
            <a:pPr algn="ctr"/>
            <a:r>
              <a:rPr lang="en-US" sz="6600" dirty="0" smtClean="0">
                <a:solidFill>
                  <a:srgbClr val="01C3BB"/>
                </a:solidFill>
                <a:latin typeface="Franklin Gothic Heavy" charset="0"/>
                <a:ea typeface="Franklin Gothic Heavy" charset="0"/>
                <a:cs typeface="Franklin Gothic Heavy" charset="0"/>
              </a:rPr>
              <a:t>3</a:t>
            </a:r>
            <a:r>
              <a:rPr lang="en-US" sz="6600" dirty="0" smtClean="0">
                <a:latin typeface="Franklin Gothic Heavy" charset="0"/>
                <a:ea typeface="Franklin Gothic Heavy" charset="0"/>
                <a:cs typeface="Franklin Gothic Heavy" charset="0"/>
              </a:rPr>
              <a:t>   9</a:t>
            </a:r>
            <a:endParaRPr lang="en-US" sz="6600" dirty="0">
              <a:latin typeface="Franklin Gothic Heavy" charset="0"/>
              <a:ea typeface="Franklin Gothic Heavy" charset="0"/>
              <a:cs typeface="Franklin Gothic Heavy" charset="0"/>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64994"/>
          <a:stretch/>
        </p:blipFill>
        <p:spPr>
          <a:xfrm>
            <a:off x="5125102" y="5429538"/>
            <a:ext cx="2905132" cy="1016981"/>
          </a:xfrm>
          <a:prstGeom prst="rect">
            <a:avLst/>
          </a:prstGeom>
        </p:spPr>
      </p:pic>
      <p:sp>
        <p:nvSpPr>
          <p:cNvPr id="55" name="TextBox 54"/>
          <p:cNvSpPr txBox="1"/>
          <p:nvPr/>
        </p:nvSpPr>
        <p:spPr>
          <a:xfrm>
            <a:off x="8879585" y="5879307"/>
            <a:ext cx="1231336" cy="276999"/>
          </a:xfrm>
          <a:prstGeom prst="rect">
            <a:avLst/>
          </a:prstGeom>
          <a:noFill/>
        </p:spPr>
        <p:txBody>
          <a:bodyPr wrap="square" rtlCol="0">
            <a:spAutoFit/>
          </a:bodyPr>
          <a:lstStyle/>
          <a:p>
            <a:r>
              <a:rPr lang="en-US" sz="1200" b="1" dirty="0" smtClean="0">
                <a:latin typeface="Franklin Gothic Book" charset="0"/>
                <a:ea typeface="Franklin Gothic Book" charset="0"/>
                <a:cs typeface="Franklin Gothic Book" charset="0"/>
              </a:rPr>
              <a:t>OUT OF</a:t>
            </a:r>
            <a:endParaRPr lang="en-US" sz="1200" b="1" dirty="0">
              <a:latin typeface="Franklin Gothic Book" charset="0"/>
              <a:ea typeface="Franklin Gothic Book" charset="0"/>
              <a:cs typeface="Franklin Gothic Book" charset="0"/>
            </a:endParaRPr>
          </a:p>
        </p:txBody>
      </p:sp>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320171" y="2010707"/>
            <a:ext cx="4002200" cy="3320688"/>
            <a:chOff x="-467463" y="1794393"/>
            <a:chExt cx="4002200" cy="3320688"/>
          </a:xfrm>
        </p:grpSpPr>
        <p:sp>
          <p:nvSpPr>
            <p:cNvPr id="63" name="TextBox 62"/>
            <p:cNvSpPr txBox="1"/>
            <p:nvPr/>
          </p:nvSpPr>
          <p:spPr>
            <a:xfrm>
              <a:off x="-46746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4</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7"/>
              <a:ext cx="3197578" cy="2308324"/>
            </a:xfrm>
            <a:prstGeom prst="rect">
              <a:avLst/>
            </a:prstGeom>
            <a:noFill/>
          </p:spPr>
          <p:txBody>
            <a:bodyPr wrap="square" rtlCol="0">
              <a:spAutoFit/>
            </a:bodyPr>
            <a:lstStyle/>
            <a:p>
              <a:r>
                <a:rPr lang="en-US" dirty="0" smtClean="0">
                  <a:solidFill>
                    <a:schemeClr val="bg1"/>
                  </a:solidFill>
                  <a:latin typeface="Franklin Gothic Book" charset="0"/>
                  <a:ea typeface="Franklin Gothic Book" charset="0"/>
                  <a:cs typeface="Franklin Gothic Book" charset="0"/>
                </a:rPr>
                <a:t>The use of pictographs is ancient, but they are still one of the simplest ways to visualize information and avoid using too much text. There are also a couple different ways to use pictorial based charts to spice things up. </a:t>
              </a:r>
              <a:endParaRPr lang="en-US" dirty="0">
                <a:solidFill>
                  <a:schemeClr val="bg1"/>
                </a:solidFill>
                <a:latin typeface="Franklin Gothic Book" charset="0"/>
                <a:ea typeface="Franklin Gothic Book" charset="0"/>
                <a:cs typeface="Franklin Gothic Book" charset="0"/>
              </a:endParaRPr>
            </a:p>
          </p:txBody>
        </p:sp>
        <p:sp>
          <p:nvSpPr>
            <p:cNvPr id="65" name="TextBox 64"/>
            <p:cNvSpPr txBox="1"/>
            <p:nvPr/>
          </p:nvSpPr>
          <p:spPr>
            <a:xfrm>
              <a:off x="945121" y="1975759"/>
              <a:ext cx="2540146" cy="830997"/>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PICTOGRAPHS</a:t>
              </a:r>
            </a:p>
            <a:p>
              <a:r>
                <a:rPr lang="en-US" sz="2400" b="1" dirty="0" smtClean="0">
                  <a:latin typeface="Franklin Gothic Demi" charset="0"/>
                  <a:ea typeface="Franklin Gothic Demi" charset="0"/>
                  <a:cs typeface="Franklin Gothic Demi" charset="0"/>
                </a:rPr>
                <a:t>&amp; NUMBERS</a:t>
              </a:r>
              <a:endParaRPr lang="en-US" sz="2400" b="1" dirty="0">
                <a:latin typeface="Franklin Gothic Demi" charset="0"/>
                <a:ea typeface="Franklin Gothic Demi" charset="0"/>
                <a:cs typeface="Franklin Gothic Demi" charset="0"/>
              </a:endParaRPr>
            </a:p>
          </p:txBody>
        </p:sp>
      </p:grpSp>
      <p:sp>
        <p:nvSpPr>
          <p:cNvPr id="58" name="TextBox 57"/>
          <p:cNvSpPr txBox="1"/>
          <p:nvPr/>
        </p:nvSpPr>
        <p:spPr>
          <a:xfrm>
            <a:off x="8356551" y="6091097"/>
            <a:ext cx="3835449" cy="400110"/>
          </a:xfrm>
          <a:prstGeom prst="rect">
            <a:avLst/>
          </a:prstGeom>
          <a:noFill/>
        </p:spPr>
        <p:txBody>
          <a:bodyPr wrap="square" rtlCol="0">
            <a:spAutoFit/>
          </a:bodyPr>
          <a:lstStyle/>
          <a:p>
            <a:r>
              <a:rPr lang="en-US" sz="2000" b="1" dirty="0" smtClean="0">
                <a:solidFill>
                  <a:srgbClr val="01C3BB"/>
                </a:solidFill>
                <a:latin typeface="Franklin Gothic Book" charset="0"/>
                <a:ea typeface="Franklin Gothic Book" charset="0"/>
                <a:cs typeface="Franklin Gothic Book" charset="0"/>
              </a:rPr>
              <a:t>Consumers chose the new flavor</a:t>
            </a:r>
          </a:p>
        </p:txBody>
      </p:sp>
      <p:grpSp>
        <p:nvGrpSpPr>
          <p:cNvPr id="8" name="Group 7"/>
          <p:cNvGrpSpPr/>
          <p:nvPr/>
        </p:nvGrpSpPr>
        <p:grpSpPr>
          <a:xfrm>
            <a:off x="5643387" y="665913"/>
            <a:ext cx="627202" cy="2095791"/>
            <a:chOff x="4579929" y="2348830"/>
            <a:chExt cx="649674" cy="2170880"/>
          </a:xfrm>
          <a:solidFill>
            <a:schemeClr val="tx1"/>
          </a:solidFill>
        </p:grpSpPr>
        <p:sp>
          <p:nvSpPr>
            <p:cNvPr id="39" name="Round Same Side Corner Rectangle 38"/>
            <p:cNvSpPr/>
            <p:nvPr/>
          </p:nvSpPr>
          <p:spPr>
            <a:xfrm>
              <a:off x="4754684" y="2348830"/>
              <a:ext cx="308735" cy="947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arallelogram 39"/>
            <p:cNvSpPr/>
            <p:nvPr/>
          </p:nvSpPr>
          <p:spPr>
            <a:xfrm>
              <a:off x="4579929"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p:cNvSpPr/>
            <p:nvPr/>
          </p:nvSpPr>
          <p:spPr>
            <a:xfrm>
              <a:off x="4679740" y="2460622"/>
              <a:ext cx="458121" cy="851888"/>
            </a:xfrm>
            <a:custGeom>
              <a:avLst/>
              <a:gdLst>
                <a:gd name="connsiteX0" fmla="*/ 74006 w 458121"/>
                <a:gd name="connsiteY0" fmla="*/ 0 h 816715"/>
                <a:gd name="connsiteX1" fmla="*/ 119267 w 458121"/>
                <a:gd name="connsiteY1" fmla="*/ 0 h 816715"/>
                <a:gd name="connsiteX2" fmla="*/ 338854 w 458121"/>
                <a:gd name="connsiteY2" fmla="*/ 0 h 816715"/>
                <a:gd name="connsiteX3" fmla="*/ 384115 w 458121"/>
                <a:gd name="connsiteY3" fmla="*/ 0 h 816715"/>
                <a:gd name="connsiteX4" fmla="*/ 458121 w 458121"/>
                <a:gd name="connsiteY4" fmla="*/ 816715 h 816715"/>
                <a:gd name="connsiteX5" fmla="*/ 264848 w 458121"/>
                <a:gd name="connsiteY5" fmla="*/ 816715 h 816715"/>
                <a:gd name="connsiteX6" fmla="*/ 193273 w 458121"/>
                <a:gd name="connsiteY6" fmla="*/ 816715 h 816715"/>
                <a:gd name="connsiteX7" fmla="*/ 0 w 458121"/>
                <a:gd name="connsiteY7" fmla="*/ 816715 h 81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21" h="816715">
                  <a:moveTo>
                    <a:pt x="74006" y="0"/>
                  </a:moveTo>
                  <a:lnTo>
                    <a:pt x="119267" y="0"/>
                  </a:lnTo>
                  <a:lnTo>
                    <a:pt x="338854" y="0"/>
                  </a:lnTo>
                  <a:lnTo>
                    <a:pt x="384115" y="0"/>
                  </a:lnTo>
                  <a:lnTo>
                    <a:pt x="458121" y="816715"/>
                  </a:lnTo>
                  <a:lnTo>
                    <a:pt x="264848" y="816715"/>
                  </a:lnTo>
                  <a:lnTo>
                    <a:pt x="193273" y="816715"/>
                  </a:lnTo>
                  <a:lnTo>
                    <a:pt x="0" y="816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Parallelogram 41"/>
            <p:cNvSpPr/>
            <p:nvPr/>
          </p:nvSpPr>
          <p:spPr>
            <a:xfrm flipH="1">
              <a:off x="4722220"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579929" y="3476255"/>
              <a:ext cx="649674" cy="1043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p:cNvGrpSpPr/>
          <p:nvPr/>
        </p:nvGrpSpPr>
        <p:grpSpPr>
          <a:xfrm>
            <a:off x="6960908" y="897349"/>
            <a:ext cx="627202" cy="1864357"/>
            <a:chOff x="4579929" y="2348830"/>
            <a:chExt cx="649674" cy="1931154"/>
          </a:xfrm>
          <a:solidFill>
            <a:srgbClr val="01C3BB"/>
          </a:solidFill>
        </p:grpSpPr>
        <p:sp>
          <p:nvSpPr>
            <p:cNvPr id="49" name="Round Same Side Corner Rectangle 48"/>
            <p:cNvSpPr/>
            <p:nvPr/>
          </p:nvSpPr>
          <p:spPr>
            <a:xfrm>
              <a:off x="4754684" y="2348830"/>
              <a:ext cx="308735" cy="947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arallelogram 49"/>
            <p:cNvSpPr/>
            <p:nvPr/>
          </p:nvSpPr>
          <p:spPr>
            <a:xfrm>
              <a:off x="4579929"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4679740" y="2460622"/>
              <a:ext cx="458121" cy="851890"/>
            </a:xfrm>
            <a:custGeom>
              <a:avLst/>
              <a:gdLst>
                <a:gd name="connsiteX0" fmla="*/ 74006 w 458121"/>
                <a:gd name="connsiteY0" fmla="*/ 0 h 816715"/>
                <a:gd name="connsiteX1" fmla="*/ 119267 w 458121"/>
                <a:gd name="connsiteY1" fmla="*/ 0 h 816715"/>
                <a:gd name="connsiteX2" fmla="*/ 338854 w 458121"/>
                <a:gd name="connsiteY2" fmla="*/ 0 h 816715"/>
                <a:gd name="connsiteX3" fmla="*/ 384115 w 458121"/>
                <a:gd name="connsiteY3" fmla="*/ 0 h 816715"/>
                <a:gd name="connsiteX4" fmla="*/ 458121 w 458121"/>
                <a:gd name="connsiteY4" fmla="*/ 816715 h 816715"/>
                <a:gd name="connsiteX5" fmla="*/ 264848 w 458121"/>
                <a:gd name="connsiteY5" fmla="*/ 816715 h 816715"/>
                <a:gd name="connsiteX6" fmla="*/ 193273 w 458121"/>
                <a:gd name="connsiteY6" fmla="*/ 816715 h 816715"/>
                <a:gd name="connsiteX7" fmla="*/ 0 w 458121"/>
                <a:gd name="connsiteY7" fmla="*/ 816715 h 81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21" h="816715">
                  <a:moveTo>
                    <a:pt x="74006" y="0"/>
                  </a:moveTo>
                  <a:lnTo>
                    <a:pt x="119267" y="0"/>
                  </a:lnTo>
                  <a:lnTo>
                    <a:pt x="338854" y="0"/>
                  </a:lnTo>
                  <a:lnTo>
                    <a:pt x="384115" y="0"/>
                  </a:lnTo>
                  <a:lnTo>
                    <a:pt x="458121" y="816715"/>
                  </a:lnTo>
                  <a:lnTo>
                    <a:pt x="264848" y="816715"/>
                  </a:lnTo>
                  <a:lnTo>
                    <a:pt x="193273" y="816715"/>
                  </a:lnTo>
                  <a:lnTo>
                    <a:pt x="0" y="816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arallelogram 56"/>
            <p:cNvSpPr/>
            <p:nvPr/>
          </p:nvSpPr>
          <p:spPr>
            <a:xfrm flipH="1">
              <a:off x="4722220"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4579929" y="3476255"/>
              <a:ext cx="649674" cy="803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8313944" y="1200719"/>
            <a:ext cx="627202" cy="1560986"/>
            <a:chOff x="4579929" y="2348830"/>
            <a:chExt cx="649674" cy="1616911"/>
          </a:xfrm>
          <a:solidFill>
            <a:schemeClr val="tx1"/>
          </a:solidFill>
        </p:grpSpPr>
        <p:sp>
          <p:nvSpPr>
            <p:cNvPr id="78" name="Round Same Side Corner Rectangle 77"/>
            <p:cNvSpPr/>
            <p:nvPr/>
          </p:nvSpPr>
          <p:spPr>
            <a:xfrm>
              <a:off x="4754684" y="2348830"/>
              <a:ext cx="308735" cy="947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Parallelogram 78"/>
            <p:cNvSpPr/>
            <p:nvPr/>
          </p:nvSpPr>
          <p:spPr>
            <a:xfrm>
              <a:off x="4579929"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79"/>
            <p:cNvSpPr/>
            <p:nvPr/>
          </p:nvSpPr>
          <p:spPr>
            <a:xfrm>
              <a:off x="4679740" y="2460622"/>
              <a:ext cx="458121" cy="851890"/>
            </a:xfrm>
            <a:custGeom>
              <a:avLst/>
              <a:gdLst>
                <a:gd name="connsiteX0" fmla="*/ 74006 w 458121"/>
                <a:gd name="connsiteY0" fmla="*/ 0 h 816715"/>
                <a:gd name="connsiteX1" fmla="*/ 119267 w 458121"/>
                <a:gd name="connsiteY1" fmla="*/ 0 h 816715"/>
                <a:gd name="connsiteX2" fmla="*/ 338854 w 458121"/>
                <a:gd name="connsiteY2" fmla="*/ 0 h 816715"/>
                <a:gd name="connsiteX3" fmla="*/ 384115 w 458121"/>
                <a:gd name="connsiteY3" fmla="*/ 0 h 816715"/>
                <a:gd name="connsiteX4" fmla="*/ 458121 w 458121"/>
                <a:gd name="connsiteY4" fmla="*/ 816715 h 816715"/>
                <a:gd name="connsiteX5" fmla="*/ 264848 w 458121"/>
                <a:gd name="connsiteY5" fmla="*/ 816715 h 816715"/>
                <a:gd name="connsiteX6" fmla="*/ 193273 w 458121"/>
                <a:gd name="connsiteY6" fmla="*/ 816715 h 816715"/>
                <a:gd name="connsiteX7" fmla="*/ 0 w 458121"/>
                <a:gd name="connsiteY7" fmla="*/ 816715 h 81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21" h="816715">
                  <a:moveTo>
                    <a:pt x="74006" y="0"/>
                  </a:moveTo>
                  <a:lnTo>
                    <a:pt x="119267" y="0"/>
                  </a:lnTo>
                  <a:lnTo>
                    <a:pt x="338854" y="0"/>
                  </a:lnTo>
                  <a:lnTo>
                    <a:pt x="384115" y="0"/>
                  </a:lnTo>
                  <a:lnTo>
                    <a:pt x="458121" y="816715"/>
                  </a:lnTo>
                  <a:lnTo>
                    <a:pt x="264848" y="816715"/>
                  </a:lnTo>
                  <a:lnTo>
                    <a:pt x="193273" y="816715"/>
                  </a:lnTo>
                  <a:lnTo>
                    <a:pt x="0" y="816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Parallelogram 80"/>
            <p:cNvSpPr/>
            <p:nvPr/>
          </p:nvSpPr>
          <p:spPr>
            <a:xfrm flipH="1">
              <a:off x="4722220"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4579929" y="3476255"/>
              <a:ext cx="649674" cy="4894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9625970" y="1366130"/>
            <a:ext cx="627202" cy="1380826"/>
            <a:chOff x="4579929" y="2348830"/>
            <a:chExt cx="649674" cy="1430297"/>
          </a:xfrm>
          <a:solidFill>
            <a:schemeClr val="tx1"/>
          </a:solidFill>
        </p:grpSpPr>
        <p:sp>
          <p:nvSpPr>
            <p:cNvPr id="92" name="Round Same Side Corner Rectangle 91"/>
            <p:cNvSpPr/>
            <p:nvPr/>
          </p:nvSpPr>
          <p:spPr>
            <a:xfrm>
              <a:off x="4754684" y="2348830"/>
              <a:ext cx="308735" cy="947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Parallelogram 92"/>
            <p:cNvSpPr/>
            <p:nvPr/>
          </p:nvSpPr>
          <p:spPr>
            <a:xfrm>
              <a:off x="4579929"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p:cNvSpPr/>
            <p:nvPr/>
          </p:nvSpPr>
          <p:spPr>
            <a:xfrm>
              <a:off x="4679740" y="2460622"/>
              <a:ext cx="458121" cy="844296"/>
            </a:xfrm>
            <a:custGeom>
              <a:avLst/>
              <a:gdLst>
                <a:gd name="connsiteX0" fmla="*/ 74006 w 458121"/>
                <a:gd name="connsiteY0" fmla="*/ 0 h 816715"/>
                <a:gd name="connsiteX1" fmla="*/ 119267 w 458121"/>
                <a:gd name="connsiteY1" fmla="*/ 0 h 816715"/>
                <a:gd name="connsiteX2" fmla="*/ 338854 w 458121"/>
                <a:gd name="connsiteY2" fmla="*/ 0 h 816715"/>
                <a:gd name="connsiteX3" fmla="*/ 384115 w 458121"/>
                <a:gd name="connsiteY3" fmla="*/ 0 h 816715"/>
                <a:gd name="connsiteX4" fmla="*/ 458121 w 458121"/>
                <a:gd name="connsiteY4" fmla="*/ 816715 h 816715"/>
                <a:gd name="connsiteX5" fmla="*/ 264848 w 458121"/>
                <a:gd name="connsiteY5" fmla="*/ 816715 h 816715"/>
                <a:gd name="connsiteX6" fmla="*/ 193273 w 458121"/>
                <a:gd name="connsiteY6" fmla="*/ 816715 h 816715"/>
                <a:gd name="connsiteX7" fmla="*/ 0 w 458121"/>
                <a:gd name="connsiteY7" fmla="*/ 816715 h 81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21" h="816715">
                  <a:moveTo>
                    <a:pt x="74006" y="0"/>
                  </a:moveTo>
                  <a:lnTo>
                    <a:pt x="119267" y="0"/>
                  </a:lnTo>
                  <a:lnTo>
                    <a:pt x="338854" y="0"/>
                  </a:lnTo>
                  <a:lnTo>
                    <a:pt x="384115" y="0"/>
                  </a:lnTo>
                  <a:lnTo>
                    <a:pt x="458121" y="816715"/>
                  </a:lnTo>
                  <a:lnTo>
                    <a:pt x="264848" y="816715"/>
                  </a:lnTo>
                  <a:lnTo>
                    <a:pt x="193273" y="816715"/>
                  </a:lnTo>
                  <a:lnTo>
                    <a:pt x="0" y="816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Parallelogram 94"/>
            <p:cNvSpPr/>
            <p:nvPr/>
          </p:nvSpPr>
          <p:spPr>
            <a:xfrm flipH="1">
              <a:off x="4722220" y="3175470"/>
              <a:ext cx="507383" cy="300785"/>
            </a:xfrm>
            <a:prstGeom prst="parallelogram">
              <a:avLst>
                <a:gd name="adj" fmla="val 497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4579929" y="3476255"/>
              <a:ext cx="649674" cy="302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TextBox 103"/>
          <p:cNvSpPr txBox="1"/>
          <p:nvPr/>
        </p:nvSpPr>
        <p:spPr>
          <a:xfrm>
            <a:off x="9327373" y="490534"/>
            <a:ext cx="2661476" cy="646331"/>
          </a:xfrm>
          <a:prstGeom prst="rect">
            <a:avLst/>
          </a:prstGeom>
          <a:noFill/>
        </p:spPr>
        <p:txBody>
          <a:bodyPr wrap="square" rtlCol="0">
            <a:spAutoFit/>
          </a:bodyPr>
          <a:lstStyle/>
          <a:p>
            <a:pPr algn="r"/>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update the Dot Excel chart in the background, then make sure the top of each image/icon rests on the dot. Adjust the image so the only difference is the height (and not the area)  </a:t>
            </a:r>
          </a:p>
        </p:txBody>
      </p:sp>
      <p:pic>
        <p:nvPicPr>
          <p:cNvPr id="75" name="Picture 74"/>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b="60328"/>
          <a:stretch/>
        </p:blipFill>
        <p:spPr>
          <a:xfrm>
            <a:off x="5125156" y="3541388"/>
            <a:ext cx="2905132" cy="1152532"/>
          </a:xfrm>
          <a:prstGeom prst="rect">
            <a:avLst/>
          </a:prstGeom>
        </p:spPr>
      </p:pic>
      <p:pic>
        <p:nvPicPr>
          <p:cNvPr id="82" name="Picture 81"/>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39672" b="25181"/>
          <a:stretch/>
        </p:blipFill>
        <p:spPr>
          <a:xfrm>
            <a:off x="5125102" y="4693920"/>
            <a:ext cx="2905132" cy="1021080"/>
          </a:xfrm>
          <a:prstGeom prst="rect">
            <a:avLst/>
          </a:prstGeom>
        </p:spPr>
      </p:pic>
      <p:sp>
        <p:nvSpPr>
          <p:cNvPr id="86" name="TextBox 85"/>
          <p:cNvSpPr txBox="1"/>
          <p:nvPr/>
        </p:nvSpPr>
        <p:spPr>
          <a:xfrm>
            <a:off x="4222471" y="5434351"/>
            <a:ext cx="1802619" cy="784830"/>
          </a:xfrm>
          <a:prstGeom prst="rect">
            <a:avLst/>
          </a:prstGeom>
          <a:noFill/>
        </p:spPr>
        <p:txBody>
          <a:bodyPr wrap="square" rtlCol="0">
            <a:spAutoFit/>
          </a:bodyPr>
          <a:lstStyle/>
          <a:p>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update the Stacked Dot Excel chart in the background, then clip your picture into sections to match each stacked dot. Change text boxes on top.</a:t>
            </a:r>
          </a:p>
        </p:txBody>
      </p:sp>
      <p:sp>
        <p:nvSpPr>
          <p:cNvPr id="87" name="TextBox 86"/>
          <p:cNvSpPr txBox="1"/>
          <p:nvPr/>
        </p:nvSpPr>
        <p:spPr>
          <a:xfrm>
            <a:off x="6263749" y="5868951"/>
            <a:ext cx="643972" cy="338554"/>
          </a:xfrm>
          <a:prstGeom prst="rect">
            <a:avLst/>
          </a:prstGeom>
          <a:noFill/>
        </p:spPr>
        <p:txBody>
          <a:bodyPr wrap="square" rtlCol="0">
            <a:spAutoFit/>
          </a:bodyPr>
          <a:lstStyle/>
          <a:p>
            <a:pPr algn="ctr"/>
            <a:r>
              <a:rPr lang="en-US" sz="1600" b="1" dirty="0" smtClean="0">
                <a:solidFill>
                  <a:schemeClr val="bg1"/>
                </a:solidFill>
                <a:latin typeface="Franklin Gothic Book" charset="0"/>
                <a:ea typeface="Franklin Gothic Book" charset="0"/>
                <a:cs typeface="Franklin Gothic Book" charset="0"/>
              </a:rPr>
              <a:t>25%</a:t>
            </a:r>
            <a:endParaRPr lang="en-US" sz="1600" b="1" dirty="0">
              <a:solidFill>
                <a:schemeClr val="bg1"/>
              </a:solidFill>
              <a:latin typeface="Franklin Gothic Book" charset="0"/>
              <a:ea typeface="Franklin Gothic Book" charset="0"/>
              <a:cs typeface="Franklin Gothic Book" charset="0"/>
            </a:endParaRPr>
          </a:p>
        </p:txBody>
      </p:sp>
      <p:sp>
        <p:nvSpPr>
          <p:cNvPr id="88" name="TextBox 87"/>
          <p:cNvSpPr txBox="1"/>
          <p:nvPr/>
        </p:nvSpPr>
        <p:spPr>
          <a:xfrm>
            <a:off x="6263749" y="4993954"/>
            <a:ext cx="643972" cy="338554"/>
          </a:xfrm>
          <a:prstGeom prst="rect">
            <a:avLst/>
          </a:prstGeom>
          <a:noFill/>
        </p:spPr>
        <p:txBody>
          <a:bodyPr wrap="square" rtlCol="0">
            <a:spAutoFit/>
          </a:bodyPr>
          <a:lstStyle/>
          <a:p>
            <a:pPr algn="ctr"/>
            <a:r>
              <a:rPr lang="en-US" sz="1600" b="1" dirty="0" smtClean="0">
                <a:solidFill>
                  <a:schemeClr val="bg1"/>
                </a:solidFill>
                <a:latin typeface="Franklin Gothic Book" charset="0"/>
                <a:ea typeface="Franklin Gothic Book" charset="0"/>
                <a:cs typeface="Franklin Gothic Book" charset="0"/>
              </a:rPr>
              <a:t>35%</a:t>
            </a:r>
            <a:endParaRPr lang="en-US" sz="1600" b="1" dirty="0">
              <a:solidFill>
                <a:schemeClr val="bg1"/>
              </a:solidFill>
              <a:latin typeface="Franklin Gothic Book" charset="0"/>
              <a:ea typeface="Franklin Gothic Book" charset="0"/>
              <a:cs typeface="Franklin Gothic Book" charset="0"/>
            </a:endParaRPr>
          </a:p>
        </p:txBody>
      </p:sp>
      <p:sp>
        <p:nvSpPr>
          <p:cNvPr id="89" name="TextBox 88"/>
          <p:cNvSpPr txBox="1"/>
          <p:nvPr/>
        </p:nvSpPr>
        <p:spPr>
          <a:xfrm>
            <a:off x="6263749" y="4077690"/>
            <a:ext cx="643972" cy="338554"/>
          </a:xfrm>
          <a:prstGeom prst="rect">
            <a:avLst/>
          </a:prstGeom>
          <a:noFill/>
        </p:spPr>
        <p:txBody>
          <a:bodyPr wrap="square" rtlCol="0">
            <a:spAutoFit/>
          </a:bodyPr>
          <a:lstStyle/>
          <a:p>
            <a:pPr algn="ctr"/>
            <a:r>
              <a:rPr lang="en-US" sz="1600" b="1" dirty="0" smtClean="0">
                <a:latin typeface="Franklin Gothic Book" charset="0"/>
                <a:ea typeface="Franklin Gothic Book" charset="0"/>
                <a:cs typeface="Franklin Gothic Book" charset="0"/>
              </a:rPr>
              <a:t>40%</a:t>
            </a:r>
            <a:endParaRPr lang="en-US" sz="1600" b="1" dirty="0">
              <a:latin typeface="Franklin Gothic Book" charset="0"/>
              <a:ea typeface="Franklin Gothic Book" charset="0"/>
              <a:cs typeface="Franklin Gothic Book" charset="0"/>
            </a:endParaRPr>
          </a:p>
        </p:txBody>
      </p:sp>
      <p:sp>
        <p:nvSpPr>
          <p:cNvPr id="113" name="Snip Same Side Corner Rectangle 112"/>
          <p:cNvSpPr/>
          <p:nvPr/>
        </p:nvSpPr>
        <p:spPr>
          <a:xfrm rot="16200000">
            <a:off x="10991344" y="2684581"/>
            <a:ext cx="271176" cy="2167010"/>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p:cNvSpPr txBox="1"/>
          <p:nvPr/>
        </p:nvSpPr>
        <p:spPr>
          <a:xfrm>
            <a:off x="10121496" y="3621863"/>
            <a:ext cx="2097008"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PICTORIAL FRACTION CHART</a:t>
            </a:r>
          </a:p>
        </p:txBody>
      </p:sp>
      <p:grpSp>
        <p:nvGrpSpPr>
          <p:cNvPr id="3" name="Group 2"/>
          <p:cNvGrpSpPr/>
          <p:nvPr/>
        </p:nvGrpSpPr>
        <p:grpSpPr>
          <a:xfrm>
            <a:off x="8518358" y="4306944"/>
            <a:ext cx="3364486" cy="1113916"/>
            <a:chOff x="8392582" y="3857885"/>
            <a:chExt cx="3702518" cy="1225832"/>
          </a:xfrm>
        </p:grpSpPr>
        <p:sp>
          <p:nvSpPr>
            <p:cNvPr id="108" name="Freeform 107"/>
            <p:cNvSpPr/>
            <p:nvPr/>
          </p:nvSpPr>
          <p:spPr>
            <a:xfrm>
              <a:off x="8392582" y="3857885"/>
              <a:ext cx="270036" cy="1225832"/>
            </a:xfrm>
            <a:custGeom>
              <a:avLst/>
              <a:gdLst>
                <a:gd name="connsiteX0" fmla="*/ 173817 w 649674"/>
                <a:gd name="connsiteY0" fmla="*/ 94726 h 2949204"/>
                <a:gd name="connsiteX1" fmla="*/ 219078 w 649674"/>
                <a:gd name="connsiteY1" fmla="*/ 94726 h 2949204"/>
                <a:gd name="connsiteX2" fmla="*/ 438665 w 649674"/>
                <a:gd name="connsiteY2" fmla="*/ 94726 h 2949204"/>
                <a:gd name="connsiteX3" fmla="*/ 483926 w 649674"/>
                <a:gd name="connsiteY3" fmla="*/ 94726 h 2949204"/>
                <a:gd name="connsiteX4" fmla="*/ 550352 w 649674"/>
                <a:gd name="connsiteY4" fmla="*/ 910894 h 2949204"/>
                <a:gd name="connsiteX5" fmla="*/ 649674 w 649674"/>
                <a:gd name="connsiteY5" fmla="*/ 1110359 h 2949204"/>
                <a:gd name="connsiteX6" fmla="*/ 649674 w 649674"/>
                <a:gd name="connsiteY6" fmla="*/ 2754858 h 2949204"/>
                <a:gd name="connsiteX7" fmla="*/ 649673 w 649674"/>
                <a:gd name="connsiteY7" fmla="*/ 2754858 h 2949204"/>
                <a:gd name="connsiteX8" fmla="*/ 649673 w 649674"/>
                <a:gd name="connsiteY8" fmla="*/ 2852031 h 2949204"/>
                <a:gd name="connsiteX9" fmla="*/ 552500 w 649674"/>
                <a:gd name="connsiteY9" fmla="*/ 2949204 h 2949204"/>
                <a:gd name="connsiteX10" fmla="*/ 97173 w 649674"/>
                <a:gd name="connsiteY10" fmla="*/ 2949204 h 2949204"/>
                <a:gd name="connsiteX11" fmla="*/ 0 w 649674"/>
                <a:gd name="connsiteY11" fmla="*/ 2852031 h 2949204"/>
                <a:gd name="connsiteX12" fmla="*/ 0 w 649674"/>
                <a:gd name="connsiteY12" fmla="*/ 2754858 h 2949204"/>
                <a:gd name="connsiteX13" fmla="*/ 0 w 649674"/>
                <a:gd name="connsiteY13" fmla="*/ 1110359 h 2949204"/>
                <a:gd name="connsiteX14" fmla="*/ 108967 w 649674"/>
                <a:gd name="connsiteY14" fmla="*/ 891523 h 2949204"/>
                <a:gd name="connsiteX15" fmla="*/ 209418 w 649674"/>
                <a:gd name="connsiteY15" fmla="*/ 0 h 2949204"/>
                <a:gd name="connsiteX16" fmla="*/ 448827 w 649674"/>
                <a:gd name="connsiteY16" fmla="*/ 0 h 2949204"/>
                <a:gd name="connsiteX17" fmla="*/ 483490 w 649674"/>
                <a:gd name="connsiteY17" fmla="*/ 34663 h 2949204"/>
                <a:gd name="connsiteX18" fmla="*/ 483490 w 649674"/>
                <a:gd name="connsiteY18" fmla="*/ 69326 h 2949204"/>
                <a:gd name="connsiteX19" fmla="*/ 174755 w 649674"/>
                <a:gd name="connsiteY19" fmla="*/ 69326 h 2949204"/>
                <a:gd name="connsiteX20" fmla="*/ 174755 w 649674"/>
                <a:gd name="connsiteY20" fmla="*/ 34663 h 2949204"/>
                <a:gd name="connsiteX21" fmla="*/ 209418 w 649674"/>
                <a:gd name="connsiteY21" fmla="*/ 0 h 29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9674" h="2949204">
                  <a:moveTo>
                    <a:pt x="173817" y="94726"/>
                  </a:moveTo>
                  <a:lnTo>
                    <a:pt x="219078" y="94726"/>
                  </a:lnTo>
                  <a:lnTo>
                    <a:pt x="438665" y="94726"/>
                  </a:lnTo>
                  <a:lnTo>
                    <a:pt x="483926" y="94726"/>
                  </a:lnTo>
                  <a:lnTo>
                    <a:pt x="550352" y="910894"/>
                  </a:lnTo>
                  <a:lnTo>
                    <a:pt x="649674" y="1110359"/>
                  </a:lnTo>
                  <a:lnTo>
                    <a:pt x="649674" y="2754858"/>
                  </a:lnTo>
                  <a:lnTo>
                    <a:pt x="649673" y="2754858"/>
                  </a:lnTo>
                  <a:lnTo>
                    <a:pt x="649673" y="2852031"/>
                  </a:lnTo>
                  <a:cubicBezTo>
                    <a:pt x="649673" y="2905698"/>
                    <a:pt x="606167" y="2949204"/>
                    <a:pt x="552500" y="2949204"/>
                  </a:cubicBezTo>
                  <a:lnTo>
                    <a:pt x="97173" y="2949204"/>
                  </a:lnTo>
                  <a:cubicBezTo>
                    <a:pt x="43506" y="2949204"/>
                    <a:pt x="0" y="2905698"/>
                    <a:pt x="0" y="2852031"/>
                  </a:cubicBezTo>
                  <a:lnTo>
                    <a:pt x="0" y="2754858"/>
                  </a:lnTo>
                  <a:lnTo>
                    <a:pt x="0" y="1110359"/>
                  </a:lnTo>
                  <a:lnTo>
                    <a:pt x="108967" y="891523"/>
                  </a:lnTo>
                  <a:close/>
                  <a:moveTo>
                    <a:pt x="209418" y="0"/>
                  </a:moveTo>
                  <a:lnTo>
                    <a:pt x="448827" y="0"/>
                  </a:lnTo>
                  <a:cubicBezTo>
                    <a:pt x="467971" y="0"/>
                    <a:pt x="483490" y="15519"/>
                    <a:pt x="483490" y="34663"/>
                  </a:cubicBezTo>
                  <a:lnTo>
                    <a:pt x="483490" y="69326"/>
                  </a:lnTo>
                  <a:lnTo>
                    <a:pt x="174755" y="69326"/>
                  </a:lnTo>
                  <a:lnTo>
                    <a:pt x="174755" y="34663"/>
                  </a:lnTo>
                  <a:cubicBezTo>
                    <a:pt x="174755" y="15519"/>
                    <a:pt x="190274" y="0"/>
                    <a:pt x="209418" y="0"/>
                  </a:cubicBezTo>
                  <a:close/>
                </a:path>
              </a:pathLst>
            </a:custGeom>
            <a:solidFill>
              <a:srgbClr val="01C3BB"/>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Freeform 108"/>
            <p:cNvSpPr/>
            <p:nvPr/>
          </p:nvSpPr>
          <p:spPr>
            <a:xfrm>
              <a:off x="8821642" y="3857885"/>
              <a:ext cx="270036" cy="1225832"/>
            </a:xfrm>
            <a:custGeom>
              <a:avLst/>
              <a:gdLst>
                <a:gd name="connsiteX0" fmla="*/ 173817 w 649674"/>
                <a:gd name="connsiteY0" fmla="*/ 94726 h 2949204"/>
                <a:gd name="connsiteX1" fmla="*/ 219078 w 649674"/>
                <a:gd name="connsiteY1" fmla="*/ 94726 h 2949204"/>
                <a:gd name="connsiteX2" fmla="*/ 438665 w 649674"/>
                <a:gd name="connsiteY2" fmla="*/ 94726 h 2949204"/>
                <a:gd name="connsiteX3" fmla="*/ 483926 w 649674"/>
                <a:gd name="connsiteY3" fmla="*/ 94726 h 2949204"/>
                <a:gd name="connsiteX4" fmla="*/ 550352 w 649674"/>
                <a:gd name="connsiteY4" fmla="*/ 910894 h 2949204"/>
                <a:gd name="connsiteX5" fmla="*/ 649674 w 649674"/>
                <a:gd name="connsiteY5" fmla="*/ 1110359 h 2949204"/>
                <a:gd name="connsiteX6" fmla="*/ 649674 w 649674"/>
                <a:gd name="connsiteY6" fmla="*/ 2754858 h 2949204"/>
                <a:gd name="connsiteX7" fmla="*/ 649673 w 649674"/>
                <a:gd name="connsiteY7" fmla="*/ 2754858 h 2949204"/>
                <a:gd name="connsiteX8" fmla="*/ 649673 w 649674"/>
                <a:gd name="connsiteY8" fmla="*/ 2852031 h 2949204"/>
                <a:gd name="connsiteX9" fmla="*/ 552500 w 649674"/>
                <a:gd name="connsiteY9" fmla="*/ 2949204 h 2949204"/>
                <a:gd name="connsiteX10" fmla="*/ 97173 w 649674"/>
                <a:gd name="connsiteY10" fmla="*/ 2949204 h 2949204"/>
                <a:gd name="connsiteX11" fmla="*/ 0 w 649674"/>
                <a:gd name="connsiteY11" fmla="*/ 2852031 h 2949204"/>
                <a:gd name="connsiteX12" fmla="*/ 0 w 649674"/>
                <a:gd name="connsiteY12" fmla="*/ 2754858 h 2949204"/>
                <a:gd name="connsiteX13" fmla="*/ 0 w 649674"/>
                <a:gd name="connsiteY13" fmla="*/ 1110359 h 2949204"/>
                <a:gd name="connsiteX14" fmla="*/ 108967 w 649674"/>
                <a:gd name="connsiteY14" fmla="*/ 891523 h 2949204"/>
                <a:gd name="connsiteX15" fmla="*/ 209418 w 649674"/>
                <a:gd name="connsiteY15" fmla="*/ 0 h 2949204"/>
                <a:gd name="connsiteX16" fmla="*/ 448827 w 649674"/>
                <a:gd name="connsiteY16" fmla="*/ 0 h 2949204"/>
                <a:gd name="connsiteX17" fmla="*/ 483490 w 649674"/>
                <a:gd name="connsiteY17" fmla="*/ 34663 h 2949204"/>
                <a:gd name="connsiteX18" fmla="*/ 483490 w 649674"/>
                <a:gd name="connsiteY18" fmla="*/ 69326 h 2949204"/>
                <a:gd name="connsiteX19" fmla="*/ 174755 w 649674"/>
                <a:gd name="connsiteY19" fmla="*/ 69326 h 2949204"/>
                <a:gd name="connsiteX20" fmla="*/ 174755 w 649674"/>
                <a:gd name="connsiteY20" fmla="*/ 34663 h 2949204"/>
                <a:gd name="connsiteX21" fmla="*/ 209418 w 649674"/>
                <a:gd name="connsiteY21" fmla="*/ 0 h 29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9674" h="2949204">
                  <a:moveTo>
                    <a:pt x="173817" y="94726"/>
                  </a:moveTo>
                  <a:lnTo>
                    <a:pt x="219078" y="94726"/>
                  </a:lnTo>
                  <a:lnTo>
                    <a:pt x="438665" y="94726"/>
                  </a:lnTo>
                  <a:lnTo>
                    <a:pt x="483926" y="94726"/>
                  </a:lnTo>
                  <a:lnTo>
                    <a:pt x="550352" y="910894"/>
                  </a:lnTo>
                  <a:lnTo>
                    <a:pt x="649674" y="1110359"/>
                  </a:lnTo>
                  <a:lnTo>
                    <a:pt x="649674" y="2754858"/>
                  </a:lnTo>
                  <a:lnTo>
                    <a:pt x="649673" y="2754858"/>
                  </a:lnTo>
                  <a:lnTo>
                    <a:pt x="649673" y="2852031"/>
                  </a:lnTo>
                  <a:cubicBezTo>
                    <a:pt x="649673" y="2905698"/>
                    <a:pt x="606167" y="2949204"/>
                    <a:pt x="552500" y="2949204"/>
                  </a:cubicBezTo>
                  <a:lnTo>
                    <a:pt x="97173" y="2949204"/>
                  </a:lnTo>
                  <a:cubicBezTo>
                    <a:pt x="43506" y="2949204"/>
                    <a:pt x="0" y="2905698"/>
                    <a:pt x="0" y="2852031"/>
                  </a:cubicBezTo>
                  <a:lnTo>
                    <a:pt x="0" y="2754858"/>
                  </a:lnTo>
                  <a:lnTo>
                    <a:pt x="0" y="1110359"/>
                  </a:lnTo>
                  <a:lnTo>
                    <a:pt x="108967" y="891523"/>
                  </a:lnTo>
                  <a:close/>
                  <a:moveTo>
                    <a:pt x="209418" y="0"/>
                  </a:moveTo>
                  <a:lnTo>
                    <a:pt x="448827" y="0"/>
                  </a:lnTo>
                  <a:cubicBezTo>
                    <a:pt x="467971" y="0"/>
                    <a:pt x="483490" y="15519"/>
                    <a:pt x="483490" y="34663"/>
                  </a:cubicBezTo>
                  <a:lnTo>
                    <a:pt x="483490" y="69326"/>
                  </a:lnTo>
                  <a:lnTo>
                    <a:pt x="174755" y="69326"/>
                  </a:lnTo>
                  <a:lnTo>
                    <a:pt x="174755" y="34663"/>
                  </a:lnTo>
                  <a:cubicBezTo>
                    <a:pt x="174755" y="15519"/>
                    <a:pt x="190274" y="0"/>
                    <a:pt x="209418" y="0"/>
                  </a:cubicBezTo>
                  <a:close/>
                </a:path>
              </a:pathLst>
            </a:custGeom>
            <a:solidFill>
              <a:srgbClr val="01C3BB"/>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109"/>
            <p:cNvSpPr/>
            <p:nvPr/>
          </p:nvSpPr>
          <p:spPr>
            <a:xfrm>
              <a:off x="9250702" y="3857885"/>
              <a:ext cx="270036" cy="1225832"/>
            </a:xfrm>
            <a:custGeom>
              <a:avLst/>
              <a:gdLst>
                <a:gd name="connsiteX0" fmla="*/ 173817 w 649674"/>
                <a:gd name="connsiteY0" fmla="*/ 94726 h 2949204"/>
                <a:gd name="connsiteX1" fmla="*/ 219078 w 649674"/>
                <a:gd name="connsiteY1" fmla="*/ 94726 h 2949204"/>
                <a:gd name="connsiteX2" fmla="*/ 438665 w 649674"/>
                <a:gd name="connsiteY2" fmla="*/ 94726 h 2949204"/>
                <a:gd name="connsiteX3" fmla="*/ 483926 w 649674"/>
                <a:gd name="connsiteY3" fmla="*/ 94726 h 2949204"/>
                <a:gd name="connsiteX4" fmla="*/ 550352 w 649674"/>
                <a:gd name="connsiteY4" fmla="*/ 910894 h 2949204"/>
                <a:gd name="connsiteX5" fmla="*/ 649674 w 649674"/>
                <a:gd name="connsiteY5" fmla="*/ 1110359 h 2949204"/>
                <a:gd name="connsiteX6" fmla="*/ 649674 w 649674"/>
                <a:gd name="connsiteY6" fmla="*/ 2754858 h 2949204"/>
                <a:gd name="connsiteX7" fmla="*/ 649673 w 649674"/>
                <a:gd name="connsiteY7" fmla="*/ 2754858 h 2949204"/>
                <a:gd name="connsiteX8" fmla="*/ 649673 w 649674"/>
                <a:gd name="connsiteY8" fmla="*/ 2852031 h 2949204"/>
                <a:gd name="connsiteX9" fmla="*/ 552500 w 649674"/>
                <a:gd name="connsiteY9" fmla="*/ 2949204 h 2949204"/>
                <a:gd name="connsiteX10" fmla="*/ 97173 w 649674"/>
                <a:gd name="connsiteY10" fmla="*/ 2949204 h 2949204"/>
                <a:gd name="connsiteX11" fmla="*/ 0 w 649674"/>
                <a:gd name="connsiteY11" fmla="*/ 2852031 h 2949204"/>
                <a:gd name="connsiteX12" fmla="*/ 0 w 649674"/>
                <a:gd name="connsiteY12" fmla="*/ 2754858 h 2949204"/>
                <a:gd name="connsiteX13" fmla="*/ 0 w 649674"/>
                <a:gd name="connsiteY13" fmla="*/ 1110359 h 2949204"/>
                <a:gd name="connsiteX14" fmla="*/ 108967 w 649674"/>
                <a:gd name="connsiteY14" fmla="*/ 891523 h 2949204"/>
                <a:gd name="connsiteX15" fmla="*/ 209418 w 649674"/>
                <a:gd name="connsiteY15" fmla="*/ 0 h 2949204"/>
                <a:gd name="connsiteX16" fmla="*/ 448827 w 649674"/>
                <a:gd name="connsiteY16" fmla="*/ 0 h 2949204"/>
                <a:gd name="connsiteX17" fmla="*/ 483490 w 649674"/>
                <a:gd name="connsiteY17" fmla="*/ 34663 h 2949204"/>
                <a:gd name="connsiteX18" fmla="*/ 483490 w 649674"/>
                <a:gd name="connsiteY18" fmla="*/ 69326 h 2949204"/>
                <a:gd name="connsiteX19" fmla="*/ 174755 w 649674"/>
                <a:gd name="connsiteY19" fmla="*/ 69326 h 2949204"/>
                <a:gd name="connsiteX20" fmla="*/ 174755 w 649674"/>
                <a:gd name="connsiteY20" fmla="*/ 34663 h 2949204"/>
                <a:gd name="connsiteX21" fmla="*/ 209418 w 649674"/>
                <a:gd name="connsiteY21" fmla="*/ 0 h 29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9674" h="2949204">
                  <a:moveTo>
                    <a:pt x="173817" y="94726"/>
                  </a:moveTo>
                  <a:lnTo>
                    <a:pt x="219078" y="94726"/>
                  </a:lnTo>
                  <a:lnTo>
                    <a:pt x="438665" y="94726"/>
                  </a:lnTo>
                  <a:lnTo>
                    <a:pt x="483926" y="94726"/>
                  </a:lnTo>
                  <a:lnTo>
                    <a:pt x="550352" y="910894"/>
                  </a:lnTo>
                  <a:lnTo>
                    <a:pt x="649674" y="1110359"/>
                  </a:lnTo>
                  <a:lnTo>
                    <a:pt x="649674" y="2754858"/>
                  </a:lnTo>
                  <a:lnTo>
                    <a:pt x="649673" y="2754858"/>
                  </a:lnTo>
                  <a:lnTo>
                    <a:pt x="649673" y="2852031"/>
                  </a:lnTo>
                  <a:cubicBezTo>
                    <a:pt x="649673" y="2905698"/>
                    <a:pt x="606167" y="2949204"/>
                    <a:pt x="552500" y="2949204"/>
                  </a:cubicBezTo>
                  <a:lnTo>
                    <a:pt x="97173" y="2949204"/>
                  </a:lnTo>
                  <a:cubicBezTo>
                    <a:pt x="43506" y="2949204"/>
                    <a:pt x="0" y="2905698"/>
                    <a:pt x="0" y="2852031"/>
                  </a:cubicBezTo>
                  <a:lnTo>
                    <a:pt x="0" y="2754858"/>
                  </a:lnTo>
                  <a:lnTo>
                    <a:pt x="0" y="1110359"/>
                  </a:lnTo>
                  <a:lnTo>
                    <a:pt x="108967" y="891523"/>
                  </a:lnTo>
                  <a:close/>
                  <a:moveTo>
                    <a:pt x="209418" y="0"/>
                  </a:moveTo>
                  <a:lnTo>
                    <a:pt x="448827" y="0"/>
                  </a:lnTo>
                  <a:cubicBezTo>
                    <a:pt x="467971" y="0"/>
                    <a:pt x="483490" y="15519"/>
                    <a:pt x="483490" y="34663"/>
                  </a:cubicBezTo>
                  <a:lnTo>
                    <a:pt x="483490" y="69326"/>
                  </a:lnTo>
                  <a:lnTo>
                    <a:pt x="174755" y="69326"/>
                  </a:lnTo>
                  <a:lnTo>
                    <a:pt x="174755" y="34663"/>
                  </a:lnTo>
                  <a:cubicBezTo>
                    <a:pt x="174755" y="15519"/>
                    <a:pt x="190274" y="0"/>
                    <a:pt x="209418" y="0"/>
                  </a:cubicBezTo>
                  <a:close/>
                </a:path>
              </a:pathLst>
            </a:custGeom>
            <a:solidFill>
              <a:srgbClr val="01C3BB"/>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Freeform 110"/>
            <p:cNvSpPr/>
            <p:nvPr/>
          </p:nvSpPr>
          <p:spPr>
            <a:xfrm>
              <a:off x="9679762" y="3857885"/>
              <a:ext cx="270036" cy="1225832"/>
            </a:xfrm>
            <a:custGeom>
              <a:avLst/>
              <a:gdLst>
                <a:gd name="connsiteX0" fmla="*/ 173817 w 649674"/>
                <a:gd name="connsiteY0" fmla="*/ 94726 h 2949204"/>
                <a:gd name="connsiteX1" fmla="*/ 219078 w 649674"/>
                <a:gd name="connsiteY1" fmla="*/ 94726 h 2949204"/>
                <a:gd name="connsiteX2" fmla="*/ 438665 w 649674"/>
                <a:gd name="connsiteY2" fmla="*/ 94726 h 2949204"/>
                <a:gd name="connsiteX3" fmla="*/ 483926 w 649674"/>
                <a:gd name="connsiteY3" fmla="*/ 94726 h 2949204"/>
                <a:gd name="connsiteX4" fmla="*/ 550352 w 649674"/>
                <a:gd name="connsiteY4" fmla="*/ 910894 h 2949204"/>
                <a:gd name="connsiteX5" fmla="*/ 649674 w 649674"/>
                <a:gd name="connsiteY5" fmla="*/ 1110359 h 2949204"/>
                <a:gd name="connsiteX6" fmla="*/ 649674 w 649674"/>
                <a:gd name="connsiteY6" fmla="*/ 2754858 h 2949204"/>
                <a:gd name="connsiteX7" fmla="*/ 649673 w 649674"/>
                <a:gd name="connsiteY7" fmla="*/ 2754858 h 2949204"/>
                <a:gd name="connsiteX8" fmla="*/ 649673 w 649674"/>
                <a:gd name="connsiteY8" fmla="*/ 2852031 h 2949204"/>
                <a:gd name="connsiteX9" fmla="*/ 552500 w 649674"/>
                <a:gd name="connsiteY9" fmla="*/ 2949204 h 2949204"/>
                <a:gd name="connsiteX10" fmla="*/ 97173 w 649674"/>
                <a:gd name="connsiteY10" fmla="*/ 2949204 h 2949204"/>
                <a:gd name="connsiteX11" fmla="*/ 0 w 649674"/>
                <a:gd name="connsiteY11" fmla="*/ 2852031 h 2949204"/>
                <a:gd name="connsiteX12" fmla="*/ 0 w 649674"/>
                <a:gd name="connsiteY12" fmla="*/ 2754858 h 2949204"/>
                <a:gd name="connsiteX13" fmla="*/ 0 w 649674"/>
                <a:gd name="connsiteY13" fmla="*/ 1110359 h 2949204"/>
                <a:gd name="connsiteX14" fmla="*/ 108967 w 649674"/>
                <a:gd name="connsiteY14" fmla="*/ 891523 h 2949204"/>
                <a:gd name="connsiteX15" fmla="*/ 209418 w 649674"/>
                <a:gd name="connsiteY15" fmla="*/ 0 h 2949204"/>
                <a:gd name="connsiteX16" fmla="*/ 448827 w 649674"/>
                <a:gd name="connsiteY16" fmla="*/ 0 h 2949204"/>
                <a:gd name="connsiteX17" fmla="*/ 483490 w 649674"/>
                <a:gd name="connsiteY17" fmla="*/ 34663 h 2949204"/>
                <a:gd name="connsiteX18" fmla="*/ 483490 w 649674"/>
                <a:gd name="connsiteY18" fmla="*/ 69326 h 2949204"/>
                <a:gd name="connsiteX19" fmla="*/ 174755 w 649674"/>
                <a:gd name="connsiteY19" fmla="*/ 69326 h 2949204"/>
                <a:gd name="connsiteX20" fmla="*/ 174755 w 649674"/>
                <a:gd name="connsiteY20" fmla="*/ 34663 h 2949204"/>
                <a:gd name="connsiteX21" fmla="*/ 209418 w 649674"/>
                <a:gd name="connsiteY21" fmla="*/ 0 h 29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9674" h="2949204">
                  <a:moveTo>
                    <a:pt x="173817" y="94726"/>
                  </a:moveTo>
                  <a:lnTo>
                    <a:pt x="219078" y="94726"/>
                  </a:lnTo>
                  <a:lnTo>
                    <a:pt x="438665" y="94726"/>
                  </a:lnTo>
                  <a:lnTo>
                    <a:pt x="483926" y="94726"/>
                  </a:lnTo>
                  <a:lnTo>
                    <a:pt x="550352" y="910894"/>
                  </a:lnTo>
                  <a:lnTo>
                    <a:pt x="649674" y="1110359"/>
                  </a:lnTo>
                  <a:lnTo>
                    <a:pt x="649674" y="2754858"/>
                  </a:lnTo>
                  <a:lnTo>
                    <a:pt x="649673" y="2754858"/>
                  </a:lnTo>
                  <a:lnTo>
                    <a:pt x="649673" y="2852031"/>
                  </a:lnTo>
                  <a:cubicBezTo>
                    <a:pt x="649673" y="2905698"/>
                    <a:pt x="606167" y="2949204"/>
                    <a:pt x="552500" y="2949204"/>
                  </a:cubicBezTo>
                  <a:lnTo>
                    <a:pt x="97173" y="2949204"/>
                  </a:lnTo>
                  <a:cubicBezTo>
                    <a:pt x="43506" y="2949204"/>
                    <a:pt x="0" y="2905698"/>
                    <a:pt x="0" y="2852031"/>
                  </a:cubicBezTo>
                  <a:lnTo>
                    <a:pt x="0" y="2754858"/>
                  </a:lnTo>
                  <a:lnTo>
                    <a:pt x="0" y="1110359"/>
                  </a:lnTo>
                  <a:lnTo>
                    <a:pt x="108967" y="891523"/>
                  </a:lnTo>
                  <a:close/>
                  <a:moveTo>
                    <a:pt x="209418" y="0"/>
                  </a:moveTo>
                  <a:lnTo>
                    <a:pt x="448827" y="0"/>
                  </a:lnTo>
                  <a:cubicBezTo>
                    <a:pt x="467971" y="0"/>
                    <a:pt x="483490" y="15519"/>
                    <a:pt x="483490" y="34663"/>
                  </a:cubicBezTo>
                  <a:lnTo>
                    <a:pt x="483490" y="69326"/>
                  </a:lnTo>
                  <a:lnTo>
                    <a:pt x="174755" y="69326"/>
                  </a:lnTo>
                  <a:lnTo>
                    <a:pt x="174755" y="34663"/>
                  </a:lnTo>
                  <a:cubicBezTo>
                    <a:pt x="174755" y="15519"/>
                    <a:pt x="190274" y="0"/>
                    <a:pt x="209418" y="0"/>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2" name="Freeform 111"/>
            <p:cNvSpPr/>
            <p:nvPr/>
          </p:nvSpPr>
          <p:spPr>
            <a:xfrm>
              <a:off x="10108822" y="3857885"/>
              <a:ext cx="270036" cy="1225832"/>
            </a:xfrm>
            <a:custGeom>
              <a:avLst/>
              <a:gdLst>
                <a:gd name="connsiteX0" fmla="*/ 173817 w 649674"/>
                <a:gd name="connsiteY0" fmla="*/ 94726 h 2949204"/>
                <a:gd name="connsiteX1" fmla="*/ 219078 w 649674"/>
                <a:gd name="connsiteY1" fmla="*/ 94726 h 2949204"/>
                <a:gd name="connsiteX2" fmla="*/ 438665 w 649674"/>
                <a:gd name="connsiteY2" fmla="*/ 94726 h 2949204"/>
                <a:gd name="connsiteX3" fmla="*/ 483926 w 649674"/>
                <a:gd name="connsiteY3" fmla="*/ 94726 h 2949204"/>
                <a:gd name="connsiteX4" fmla="*/ 550352 w 649674"/>
                <a:gd name="connsiteY4" fmla="*/ 910894 h 2949204"/>
                <a:gd name="connsiteX5" fmla="*/ 649674 w 649674"/>
                <a:gd name="connsiteY5" fmla="*/ 1110359 h 2949204"/>
                <a:gd name="connsiteX6" fmla="*/ 649674 w 649674"/>
                <a:gd name="connsiteY6" fmla="*/ 2754858 h 2949204"/>
                <a:gd name="connsiteX7" fmla="*/ 649673 w 649674"/>
                <a:gd name="connsiteY7" fmla="*/ 2754858 h 2949204"/>
                <a:gd name="connsiteX8" fmla="*/ 649673 w 649674"/>
                <a:gd name="connsiteY8" fmla="*/ 2852031 h 2949204"/>
                <a:gd name="connsiteX9" fmla="*/ 552500 w 649674"/>
                <a:gd name="connsiteY9" fmla="*/ 2949204 h 2949204"/>
                <a:gd name="connsiteX10" fmla="*/ 97173 w 649674"/>
                <a:gd name="connsiteY10" fmla="*/ 2949204 h 2949204"/>
                <a:gd name="connsiteX11" fmla="*/ 0 w 649674"/>
                <a:gd name="connsiteY11" fmla="*/ 2852031 h 2949204"/>
                <a:gd name="connsiteX12" fmla="*/ 0 w 649674"/>
                <a:gd name="connsiteY12" fmla="*/ 2754858 h 2949204"/>
                <a:gd name="connsiteX13" fmla="*/ 0 w 649674"/>
                <a:gd name="connsiteY13" fmla="*/ 1110359 h 2949204"/>
                <a:gd name="connsiteX14" fmla="*/ 108967 w 649674"/>
                <a:gd name="connsiteY14" fmla="*/ 891523 h 2949204"/>
                <a:gd name="connsiteX15" fmla="*/ 209418 w 649674"/>
                <a:gd name="connsiteY15" fmla="*/ 0 h 2949204"/>
                <a:gd name="connsiteX16" fmla="*/ 448827 w 649674"/>
                <a:gd name="connsiteY16" fmla="*/ 0 h 2949204"/>
                <a:gd name="connsiteX17" fmla="*/ 483490 w 649674"/>
                <a:gd name="connsiteY17" fmla="*/ 34663 h 2949204"/>
                <a:gd name="connsiteX18" fmla="*/ 483490 w 649674"/>
                <a:gd name="connsiteY18" fmla="*/ 69326 h 2949204"/>
                <a:gd name="connsiteX19" fmla="*/ 174755 w 649674"/>
                <a:gd name="connsiteY19" fmla="*/ 69326 h 2949204"/>
                <a:gd name="connsiteX20" fmla="*/ 174755 w 649674"/>
                <a:gd name="connsiteY20" fmla="*/ 34663 h 2949204"/>
                <a:gd name="connsiteX21" fmla="*/ 209418 w 649674"/>
                <a:gd name="connsiteY21" fmla="*/ 0 h 29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9674" h="2949204">
                  <a:moveTo>
                    <a:pt x="173817" y="94726"/>
                  </a:moveTo>
                  <a:lnTo>
                    <a:pt x="219078" y="94726"/>
                  </a:lnTo>
                  <a:lnTo>
                    <a:pt x="438665" y="94726"/>
                  </a:lnTo>
                  <a:lnTo>
                    <a:pt x="483926" y="94726"/>
                  </a:lnTo>
                  <a:lnTo>
                    <a:pt x="550352" y="910894"/>
                  </a:lnTo>
                  <a:lnTo>
                    <a:pt x="649674" y="1110359"/>
                  </a:lnTo>
                  <a:lnTo>
                    <a:pt x="649674" y="2754858"/>
                  </a:lnTo>
                  <a:lnTo>
                    <a:pt x="649673" y="2754858"/>
                  </a:lnTo>
                  <a:lnTo>
                    <a:pt x="649673" y="2852031"/>
                  </a:lnTo>
                  <a:cubicBezTo>
                    <a:pt x="649673" y="2905698"/>
                    <a:pt x="606167" y="2949204"/>
                    <a:pt x="552500" y="2949204"/>
                  </a:cubicBezTo>
                  <a:lnTo>
                    <a:pt x="97173" y="2949204"/>
                  </a:lnTo>
                  <a:cubicBezTo>
                    <a:pt x="43506" y="2949204"/>
                    <a:pt x="0" y="2905698"/>
                    <a:pt x="0" y="2852031"/>
                  </a:cubicBezTo>
                  <a:lnTo>
                    <a:pt x="0" y="2754858"/>
                  </a:lnTo>
                  <a:lnTo>
                    <a:pt x="0" y="1110359"/>
                  </a:lnTo>
                  <a:lnTo>
                    <a:pt x="108967" y="891523"/>
                  </a:lnTo>
                  <a:close/>
                  <a:moveTo>
                    <a:pt x="209418" y="0"/>
                  </a:moveTo>
                  <a:lnTo>
                    <a:pt x="448827" y="0"/>
                  </a:lnTo>
                  <a:cubicBezTo>
                    <a:pt x="467971" y="0"/>
                    <a:pt x="483490" y="15519"/>
                    <a:pt x="483490" y="34663"/>
                  </a:cubicBezTo>
                  <a:lnTo>
                    <a:pt x="483490" y="69326"/>
                  </a:lnTo>
                  <a:lnTo>
                    <a:pt x="174755" y="69326"/>
                  </a:lnTo>
                  <a:lnTo>
                    <a:pt x="174755" y="34663"/>
                  </a:lnTo>
                  <a:cubicBezTo>
                    <a:pt x="174755" y="15519"/>
                    <a:pt x="190274" y="0"/>
                    <a:pt x="209418" y="0"/>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Freeform 114"/>
            <p:cNvSpPr/>
            <p:nvPr/>
          </p:nvSpPr>
          <p:spPr>
            <a:xfrm>
              <a:off x="10537882" y="3857885"/>
              <a:ext cx="270036" cy="1225832"/>
            </a:xfrm>
            <a:custGeom>
              <a:avLst/>
              <a:gdLst>
                <a:gd name="connsiteX0" fmla="*/ 173817 w 649674"/>
                <a:gd name="connsiteY0" fmla="*/ 94726 h 2949204"/>
                <a:gd name="connsiteX1" fmla="*/ 219078 w 649674"/>
                <a:gd name="connsiteY1" fmla="*/ 94726 h 2949204"/>
                <a:gd name="connsiteX2" fmla="*/ 438665 w 649674"/>
                <a:gd name="connsiteY2" fmla="*/ 94726 h 2949204"/>
                <a:gd name="connsiteX3" fmla="*/ 483926 w 649674"/>
                <a:gd name="connsiteY3" fmla="*/ 94726 h 2949204"/>
                <a:gd name="connsiteX4" fmla="*/ 550352 w 649674"/>
                <a:gd name="connsiteY4" fmla="*/ 910894 h 2949204"/>
                <a:gd name="connsiteX5" fmla="*/ 649674 w 649674"/>
                <a:gd name="connsiteY5" fmla="*/ 1110359 h 2949204"/>
                <a:gd name="connsiteX6" fmla="*/ 649674 w 649674"/>
                <a:gd name="connsiteY6" fmla="*/ 2754858 h 2949204"/>
                <a:gd name="connsiteX7" fmla="*/ 649673 w 649674"/>
                <a:gd name="connsiteY7" fmla="*/ 2754858 h 2949204"/>
                <a:gd name="connsiteX8" fmla="*/ 649673 w 649674"/>
                <a:gd name="connsiteY8" fmla="*/ 2852031 h 2949204"/>
                <a:gd name="connsiteX9" fmla="*/ 552500 w 649674"/>
                <a:gd name="connsiteY9" fmla="*/ 2949204 h 2949204"/>
                <a:gd name="connsiteX10" fmla="*/ 97173 w 649674"/>
                <a:gd name="connsiteY10" fmla="*/ 2949204 h 2949204"/>
                <a:gd name="connsiteX11" fmla="*/ 0 w 649674"/>
                <a:gd name="connsiteY11" fmla="*/ 2852031 h 2949204"/>
                <a:gd name="connsiteX12" fmla="*/ 0 w 649674"/>
                <a:gd name="connsiteY12" fmla="*/ 2754858 h 2949204"/>
                <a:gd name="connsiteX13" fmla="*/ 0 w 649674"/>
                <a:gd name="connsiteY13" fmla="*/ 1110359 h 2949204"/>
                <a:gd name="connsiteX14" fmla="*/ 108967 w 649674"/>
                <a:gd name="connsiteY14" fmla="*/ 891523 h 2949204"/>
                <a:gd name="connsiteX15" fmla="*/ 209418 w 649674"/>
                <a:gd name="connsiteY15" fmla="*/ 0 h 2949204"/>
                <a:gd name="connsiteX16" fmla="*/ 448827 w 649674"/>
                <a:gd name="connsiteY16" fmla="*/ 0 h 2949204"/>
                <a:gd name="connsiteX17" fmla="*/ 483490 w 649674"/>
                <a:gd name="connsiteY17" fmla="*/ 34663 h 2949204"/>
                <a:gd name="connsiteX18" fmla="*/ 483490 w 649674"/>
                <a:gd name="connsiteY18" fmla="*/ 69326 h 2949204"/>
                <a:gd name="connsiteX19" fmla="*/ 174755 w 649674"/>
                <a:gd name="connsiteY19" fmla="*/ 69326 h 2949204"/>
                <a:gd name="connsiteX20" fmla="*/ 174755 w 649674"/>
                <a:gd name="connsiteY20" fmla="*/ 34663 h 2949204"/>
                <a:gd name="connsiteX21" fmla="*/ 209418 w 649674"/>
                <a:gd name="connsiteY21" fmla="*/ 0 h 29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9674" h="2949204">
                  <a:moveTo>
                    <a:pt x="173817" y="94726"/>
                  </a:moveTo>
                  <a:lnTo>
                    <a:pt x="219078" y="94726"/>
                  </a:lnTo>
                  <a:lnTo>
                    <a:pt x="438665" y="94726"/>
                  </a:lnTo>
                  <a:lnTo>
                    <a:pt x="483926" y="94726"/>
                  </a:lnTo>
                  <a:lnTo>
                    <a:pt x="550352" y="910894"/>
                  </a:lnTo>
                  <a:lnTo>
                    <a:pt x="649674" y="1110359"/>
                  </a:lnTo>
                  <a:lnTo>
                    <a:pt x="649674" y="2754858"/>
                  </a:lnTo>
                  <a:lnTo>
                    <a:pt x="649673" y="2754858"/>
                  </a:lnTo>
                  <a:lnTo>
                    <a:pt x="649673" y="2852031"/>
                  </a:lnTo>
                  <a:cubicBezTo>
                    <a:pt x="649673" y="2905698"/>
                    <a:pt x="606167" y="2949204"/>
                    <a:pt x="552500" y="2949204"/>
                  </a:cubicBezTo>
                  <a:lnTo>
                    <a:pt x="97173" y="2949204"/>
                  </a:lnTo>
                  <a:cubicBezTo>
                    <a:pt x="43506" y="2949204"/>
                    <a:pt x="0" y="2905698"/>
                    <a:pt x="0" y="2852031"/>
                  </a:cubicBezTo>
                  <a:lnTo>
                    <a:pt x="0" y="2754858"/>
                  </a:lnTo>
                  <a:lnTo>
                    <a:pt x="0" y="1110359"/>
                  </a:lnTo>
                  <a:lnTo>
                    <a:pt x="108967" y="891523"/>
                  </a:lnTo>
                  <a:close/>
                  <a:moveTo>
                    <a:pt x="209418" y="0"/>
                  </a:moveTo>
                  <a:lnTo>
                    <a:pt x="448827" y="0"/>
                  </a:lnTo>
                  <a:cubicBezTo>
                    <a:pt x="467971" y="0"/>
                    <a:pt x="483490" y="15519"/>
                    <a:pt x="483490" y="34663"/>
                  </a:cubicBezTo>
                  <a:lnTo>
                    <a:pt x="483490" y="69326"/>
                  </a:lnTo>
                  <a:lnTo>
                    <a:pt x="174755" y="69326"/>
                  </a:lnTo>
                  <a:lnTo>
                    <a:pt x="174755" y="34663"/>
                  </a:lnTo>
                  <a:cubicBezTo>
                    <a:pt x="174755" y="15519"/>
                    <a:pt x="190274" y="0"/>
                    <a:pt x="209418" y="0"/>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6" name="Freeform 115"/>
            <p:cNvSpPr/>
            <p:nvPr/>
          </p:nvSpPr>
          <p:spPr>
            <a:xfrm>
              <a:off x="10966942" y="3857885"/>
              <a:ext cx="270036" cy="1225832"/>
            </a:xfrm>
            <a:custGeom>
              <a:avLst/>
              <a:gdLst>
                <a:gd name="connsiteX0" fmla="*/ 173817 w 649674"/>
                <a:gd name="connsiteY0" fmla="*/ 94726 h 2949204"/>
                <a:gd name="connsiteX1" fmla="*/ 219078 w 649674"/>
                <a:gd name="connsiteY1" fmla="*/ 94726 h 2949204"/>
                <a:gd name="connsiteX2" fmla="*/ 438665 w 649674"/>
                <a:gd name="connsiteY2" fmla="*/ 94726 h 2949204"/>
                <a:gd name="connsiteX3" fmla="*/ 483926 w 649674"/>
                <a:gd name="connsiteY3" fmla="*/ 94726 h 2949204"/>
                <a:gd name="connsiteX4" fmla="*/ 550352 w 649674"/>
                <a:gd name="connsiteY4" fmla="*/ 910894 h 2949204"/>
                <a:gd name="connsiteX5" fmla="*/ 649674 w 649674"/>
                <a:gd name="connsiteY5" fmla="*/ 1110359 h 2949204"/>
                <a:gd name="connsiteX6" fmla="*/ 649674 w 649674"/>
                <a:gd name="connsiteY6" fmla="*/ 2754858 h 2949204"/>
                <a:gd name="connsiteX7" fmla="*/ 649673 w 649674"/>
                <a:gd name="connsiteY7" fmla="*/ 2754858 h 2949204"/>
                <a:gd name="connsiteX8" fmla="*/ 649673 w 649674"/>
                <a:gd name="connsiteY8" fmla="*/ 2852031 h 2949204"/>
                <a:gd name="connsiteX9" fmla="*/ 552500 w 649674"/>
                <a:gd name="connsiteY9" fmla="*/ 2949204 h 2949204"/>
                <a:gd name="connsiteX10" fmla="*/ 97173 w 649674"/>
                <a:gd name="connsiteY10" fmla="*/ 2949204 h 2949204"/>
                <a:gd name="connsiteX11" fmla="*/ 0 w 649674"/>
                <a:gd name="connsiteY11" fmla="*/ 2852031 h 2949204"/>
                <a:gd name="connsiteX12" fmla="*/ 0 w 649674"/>
                <a:gd name="connsiteY12" fmla="*/ 2754858 h 2949204"/>
                <a:gd name="connsiteX13" fmla="*/ 0 w 649674"/>
                <a:gd name="connsiteY13" fmla="*/ 1110359 h 2949204"/>
                <a:gd name="connsiteX14" fmla="*/ 108967 w 649674"/>
                <a:gd name="connsiteY14" fmla="*/ 891523 h 2949204"/>
                <a:gd name="connsiteX15" fmla="*/ 209418 w 649674"/>
                <a:gd name="connsiteY15" fmla="*/ 0 h 2949204"/>
                <a:gd name="connsiteX16" fmla="*/ 448827 w 649674"/>
                <a:gd name="connsiteY16" fmla="*/ 0 h 2949204"/>
                <a:gd name="connsiteX17" fmla="*/ 483490 w 649674"/>
                <a:gd name="connsiteY17" fmla="*/ 34663 h 2949204"/>
                <a:gd name="connsiteX18" fmla="*/ 483490 w 649674"/>
                <a:gd name="connsiteY18" fmla="*/ 69326 h 2949204"/>
                <a:gd name="connsiteX19" fmla="*/ 174755 w 649674"/>
                <a:gd name="connsiteY19" fmla="*/ 69326 h 2949204"/>
                <a:gd name="connsiteX20" fmla="*/ 174755 w 649674"/>
                <a:gd name="connsiteY20" fmla="*/ 34663 h 2949204"/>
                <a:gd name="connsiteX21" fmla="*/ 209418 w 649674"/>
                <a:gd name="connsiteY21" fmla="*/ 0 h 29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9674" h="2949204">
                  <a:moveTo>
                    <a:pt x="173817" y="94726"/>
                  </a:moveTo>
                  <a:lnTo>
                    <a:pt x="219078" y="94726"/>
                  </a:lnTo>
                  <a:lnTo>
                    <a:pt x="438665" y="94726"/>
                  </a:lnTo>
                  <a:lnTo>
                    <a:pt x="483926" y="94726"/>
                  </a:lnTo>
                  <a:lnTo>
                    <a:pt x="550352" y="910894"/>
                  </a:lnTo>
                  <a:lnTo>
                    <a:pt x="649674" y="1110359"/>
                  </a:lnTo>
                  <a:lnTo>
                    <a:pt x="649674" y="2754858"/>
                  </a:lnTo>
                  <a:lnTo>
                    <a:pt x="649673" y="2754858"/>
                  </a:lnTo>
                  <a:lnTo>
                    <a:pt x="649673" y="2852031"/>
                  </a:lnTo>
                  <a:cubicBezTo>
                    <a:pt x="649673" y="2905698"/>
                    <a:pt x="606167" y="2949204"/>
                    <a:pt x="552500" y="2949204"/>
                  </a:cubicBezTo>
                  <a:lnTo>
                    <a:pt x="97173" y="2949204"/>
                  </a:lnTo>
                  <a:cubicBezTo>
                    <a:pt x="43506" y="2949204"/>
                    <a:pt x="0" y="2905698"/>
                    <a:pt x="0" y="2852031"/>
                  </a:cubicBezTo>
                  <a:lnTo>
                    <a:pt x="0" y="2754858"/>
                  </a:lnTo>
                  <a:lnTo>
                    <a:pt x="0" y="1110359"/>
                  </a:lnTo>
                  <a:lnTo>
                    <a:pt x="108967" y="891523"/>
                  </a:lnTo>
                  <a:close/>
                  <a:moveTo>
                    <a:pt x="209418" y="0"/>
                  </a:moveTo>
                  <a:lnTo>
                    <a:pt x="448827" y="0"/>
                  </a:lnTo>
                  <a:cubicBezTo>
                    <a:pt x="467971" y="0"/>
                    <a:pt x="483490" y="15519"/>
                    <a:pt x="483490" y="34663"/>
                  </a:cubicBezTo>
                  <a:lnTo>
                    <a:pt x="483490" y="69326"/>
                  </a:lnTo>
                  <a:lnTo>
                    <a:pt x="174755" y="69326"/>
                  </a:lnTo>
                  <a:lnTo>
                    <a:pt x="174755" y="34663"/>
                  </a:lnTo>
                  <a:cubicBezTo>
                    <a:pt x="174755" y="15519"/>
                    <a:pt x="190274" y="0"/>
                    <a:pt x="209418" y="0"/>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Freeform 116"/>
            <p:cNvSpPr/>
            <p:nvPr/>
          </p:nvSpPr>
          <p:spPr>
            <a:xfrm>
              <a:off x="11396002" y="3857885"/>
              <a:ext cx="270036" cy="1225832"/>
            </a:xfrm>
            <a:custGeom>
              <a:avLst/>
              <a:gdLst>
                <a:gd name="connsiteX0" fmla="*/ 173817 w 649674"/>
                <a:gd name="connsiteY0" fmla="*/ 94726 h 2949204"/>
                <a:gd name="connsiteX1" fmla="*/ 219078 w 649674"/>
                <a:gd name="connsiteY1" fmla="*/ 94726 h 2949204"/>
                <a:gd name="connsiteX2" fmla="*/ 438665 w 649674"/>
                <a:gd name="connsiteY2" fmla="*/ 94726 h 2949204"/>
                <a:gd name="connsiteX3" fmla="*/ 483926 w 649674"/>
                <a:gd name="connsiteY3" fmla="*/ 94726 h 2949204"/>
                <a:gd name="connsiteX4" fmla="*/ 550352 w 649674"/>
                <a:gd name="connsiteY4" fmla="*/ 910894 h 2949204"/>
                <a:gd name="connsiteX5" fmla="*/ 649674 w 649674"/>
                <a:gd name="connsiteY5" fmla="*/ 1110359 h 2949204"/>
                <a:gd name="connsiteX6" fmla="*/ 649674 w 649674"/>
                <a:gd name="connsiteY6" fmla="*/ 2754858 h 2949204"/>
                <a:gd name="connsiteX7" fmla="*/ 649673 w 649674"/>
                <a:gd name="connsiteY7" fmla="*/ 2754858 h 2949204"/>
                <a:gd name="connsiteX8" fmla="*/ 649673 w 649674"/>
                <a:gd name="connsiteY8" fmla="*/ 2852031 h 2949204"/>
                <a:gd name="connsiteX9" fmla="*/ 552500 w 649674"/>
                <a:gd name="connsiteY9" fmla="*/ 2949204 h 2949204"/>
                <a:gd name="connsiteX10" fmla="*/ 97173 w 649674"/>
                <a:gd name="connsiteY10" fmla="*/ 2949204 h 2949204"/>
                <a:gd name="connsiteX11" fmla="*/ 0 w 649674"/>
                <a:gd name="connsiteY11" fmla="*/ 2852031 h 2949204"/>
                <a:gd name="connsiteX12" fmla="*/ 0 w 649674"/>
                <a:gd name="connsiteY12" fmla="*/ 2754858 h 2949204"/>
                <a:gd name="connsiteX13" fmla="*/ 0 w 649674"/>
                <a:gd name="connsiteY13" fmla="*/ 1110359 h 2949204"/>
                <a:gd name="connsiteX14" fmla="*/ 108967 w 649674"/>
                <a:gd name="connsiteY14" fmla="*/ 891523 h 2949204"/>
                <a:gd name="connsiteX15" fmla="*/ 209418 w 649674"/>
                <a:gd name="connsiteY15" fmla="*/ 0 h 2949204"/>
                <a:gd name="connsiteX16" fmla="*/ 448827 w 649674"/>
                <a:gd name="connsiteY16" fmla="*/ 0 h 2949204"/>
                <a:gd name="connsiteX17" fmla="*/ 483490 w 649674"/>
                <a:gd name="connsiteY17" fmla="*/ 34663 h 2949204"/>
                <a:gd name="connsiteX18" fmla="*/ 483490 w 649674"/>
                <a:gd name="connsiteY18" fmla="*/ 69326 h 2949204"/>
                <a:gd name="connsiteX19" fmla="*/ 174755 w 649674"/>
                <a:gd name="connsiteY19" fmla="*/ 69326 h 2949204"/>
                <a:gd name="connsiteX20" fmla="*/ 174755 w 649674"/>
                <a:gd name="connsiteY20" fmla="*/ 34663 h 2949204"/>
                <a:gd name="connsiteX21" fmla="*/ 209418 w 649674"/>
                <a:gd name="connsiteY21" fmla="*/ 0 h 29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9674" h="2949204">
                  <a:moveTo>
                    <a:pt x="173817" y="94726"/>
                  </a:moveTo>
                  <a:lnTo>
                    <a:pt x="219078" y="94726"/>
                  </a:lnTo>
                  <a:lnTo>
                    <a:pt x="438665" y="94726"/>
                  </a:lnTo>
                  <a:lnTo>
                    <a:pt x="483926" y="94726"/>
                  </a:lnTo>
                  <a:lnTo>
                    <a:pt x="550352" y="910894"/>
                  </a:lnTo>
                  <a:lnTo>
                    <a:pt x="649674" y="1110359"/>
                  </a:lnTo>
                  <a:lnTo>
                    <a:pt x="649674" y="2754858"/>
                  </a:lnTo>
                  <a:lnTo>
                    <a:pt x="649673" y="2754858"/>
                  </a:lnTo>
                  <a:lnTo>
                    <a:pt x="649673" y="2852031"/>
                  </a:lnTo>
                  <a:cubicBezTo>
                    <a:pt x="649673" y="2905698"/>
                    <a:pt x="606167" y="2949204"/>
                    <a:pt x="552500" y="2949204"/>
                  </a:cubicBezTo>
                  <a:lnTo>
                    <a:pt x="97173" y="2949204"/>
                  </a:lnTo>
                  <a:cubicBezTo>
                    <a:pt x="43506" y="2949204"/>
                    <a:pt x="0" y="2905698"/>
                    <a:pt x="0" y="2852031"/>
                  </a:cubicBezTo>
                  <a:lnTo>
                    <a:pt x="0" y="2754858"/>
                  </a:lnTo>
                  <a:lnTo>
                    <a:pt x="0" y="1110359"/>
                  </a:lnTo>
                  <a:lnTo>
                    <a:pt x="108967" y="891523"/>
                  </a:lnTo>
                  <a:close/>
                  <a:moveTo>
                    <a:pt x="209418" y="0"/>
                  </a:moveTo>
                  <a:lnTo>
                    <a:pt x="448827" y="0"/>
                  </a:lnTo>
                  <a:cubicBezTo>
                    <a:pt x="467971" y="0"/>
                    <a:pt x="483490" y="15519"/>
                    <a:pt x="483490" y="34663"/>
                  </a:cubicBezTo>
                  <a:lnTo>
                    <a:pt x="483490" y="69326"/>
                  </a:lnTo>
                  <a:lnTo>
                    <a:pt x="174755" y="69326"/>
                  </a:lnTo>
                  <a:lnTo>
                    <a:pt x="174755" y="34663"/>
                  </a:lnTo>
                  <a:cubicBezTo>
                    <a:pt x="174755" y="15519"/>
                    <a:pt x="190274" y="0"/>
                    <a:pt x="209418" y="0"/>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8" name="Freeform 117"/>
            <p:cNvSpPr/>
            <p:nvPr/>
          </p:nvSpPr>
          <p:spPr>
            <a:xfrm>
              <a:off x="11825064" y="3857885"/>
              <a:ext cx="270036" cy="1225832"/>
            </a:xfrm>
            <a:custGeom>
              <a:avLst/>
              <a:gdLst>
                <a:gd name="connsiteX0" fmla="*/ 173817 w 649674"/>
                <a:gd name="connsiteY0" fmla="*/ 94726 h 2949204"/>
                <a:gd name="connsiteX1" fmla="*/ 219078 w 649674"/>
                <a:gd name="connsiteY1" fmla="*/ 94726 h 2949204"/>
                <a:gd name="connsiteX2" fmla="*/ 438665 w 649674"/>
                <a:gd name="connsiteY2" fmla="*/ 94726 h 2949204"/>
                <a:gd name="connsiteX3" fmla="*/ 483926 w 649674"/>
                <a:gd name="connsiteY3" fmla="*/ 94726 h 2949204"/>
                <a:gd name="connsiteX4" fmla="*/ 550352 w 649674"/>
                <a:gd name="connsiteY4" fmla="*/ 910894 h 2949204"/>
                <a:gd name="connsiteX5" fmla="*/ 649674 w 649674"/>
                <a:gd name="connsiteY5" fmla="*/ 1110359 h 2949204"/>
                <a:gd name="connsiteX6" fmla="*/ 649674 w 649674"/>
                <a:gd name="connsiteY6" fmla="*/ 2754858 h 2949204"/>
                <a:gd name="connsiteX7" fmla="*/ 649673 w 649674"/>
                <a:gd name="connsiteY7" fmla="*/ 2754858 h 2949204"/>
                <a:gd name="connsiteX8" fmla="*/ 649673 w 649674"/>
                <a:gd name="connsiteY8" fmla="*/ 2852031 h 2949204"/>
                <a:gd name="connsiteX9" fmla="*/ 552500 w 649674"/>
                <a:gd name="connsiteY9" fmla="*/ 2949204 h 2949204"/>
                <a:gd name="connsiteX10" fmla="*/ 97173 w 649674"/>
                <a:gd name="connsiteY10" fmla="*/ 2949204 h 2949204"/>
                <a:gd name="connsiteX11" fmla="*/ 0 w 649674"/>
                <a:gd name="connsiteY11" fmla="*/ 2852031 h 2949204"/>
                <a:gd name="connsiteX12" fmla="*/ 0 w 649674"/>
                <a:gd name="connsiteY12" fmla="*/ 2754858 h 2949204"/>
                <a:gd name="connsiteX13" fmla="*/ 0 w 649674"/>
                <a:gd name="connsiteY13" fmla="*/ 1110359 h 2949204"/>
                <a:gd name="connsiteX14" fmla="*/ 108967 w 649674"/>
                <a:gd name="connsiteY14" fmla="*/ 891523 h 2949204"/>
                <a:gd name="connsiteX15" fmla="*/ 209418 w 649674"/>
                <a:gd name="connsiteY15" fmla="*/ 0 h 2949204"/>
                <a:gd name="connsiteX16" fmla="*/ 448827 w 649674"/>
                <a:gd name="connsiteY16" fmla="*/ 0 h 2949204"/>
                <a:gd name="connsiteX17" fmla="*/ 483490 w 649674"/>
                <a:gd name="connsiteY17" fmla="*/ 34663 h 2949204"/>
                <a:gd name="connsiteX18" fmla="*/ 483490 w 649674"/>
                <a:gd name="connsiteY18" fmla="*/ 69326 h 2949204"/>
                <a:gd name="connsiteX19" fmla="*/ 174755 w 649674"/>
                <a:gd name="connsiteY19" fmla="*/ 69326 h 2949204"/>
                <a:gd name="connsiteX20" fmla="*/ 174755 w 649674"/>
                <a:gd name="connsiteY20" fmla="*/ 34663 h 2949204"/>
                <a:gd name="connsiteX21" fmla="*/ 209418 w 649674"/>
                <a:gd name="connsiteY21" fmla="*/ 0 h 294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9674" h="2949204">
                  <a:moveTo>
                    <a:pt x="173817" y="94726"/>
                  </a:moveTo>
                  <a:lnTo>
                    <a:pt x="219078" y="94726"/>
                  </a:lnTo>
                  <a:lnTo>
                    <a:pt x="438665" y="94726"/>
                  </a:lnTo>
                  <a:lnTo>
                    <a:pt x="483926" y="94726"/>
                  </a:lnTo>
                  <a:lnTo>
                    <a:pt x="550352" y="910894"/>
                  </a:lnTo>
                  <a:lnTo>
                    <a:pt x="649674" y="1110359"/>
                  </a:lnTo>
                  <a:lnTo>
                    <a:pt x="649674" y="2754858"/>
                  </a:lnTo>
                  <a:lnTo>
                    <a:pt x="649673" y="2754858"/>
                  </a:lnTo>
                  <a:lnTo>
                    <a:pt x="649673" y="2852031"/>
                  </a:lnTo>
                  <a:cubicBezTo>
                    <a:pt x="649673" y="2905698"/>
                    <a:pt x="606167" y="2949204"/>
                    <a:pt x="552500" y="2949204"/>
                  </a:cubicBezTo>
                  <a:lnTo>
                    <a:pt x="97173" y="2949204"/>
                  </a:lnTo>
                  <a:cubicBezTo>
                    <a:pt x="43506" y="2949204"/>
                    <a:pt x="0" y="2905698"/>
                    <a:pt x="0" y="2852031"/>
                  </a:cubicBezTo>
                  <a:lnTo>
                    <a:pt x="0" y="2754858"/>
                  </a:lnTo>
                  <a:lnTo>
                    <a:pt x="0" y="1110359"/>
                  </a:lnTo>
                  <a:lnTo>
                    <a:pt x="108967" y="891523"/>
                  </a:lnTo>
                  <a:close/>
                  <a:moveTo>
                    <a:pt x="209418" y="0"/>
                  </a:moveTo>
                  <a:lnTo>
                    <a:pt x="448827" y="0"/>
                  </a:lnTo>
                  <a:cubicBezTo>
                    <a:pt x="467971" y="0"/>
                    <a:pt x="483490" y="15519"/>
                    <a:pt x="483490" y="34663"/>
                  </a:cubicBezTo>
                  <a:lnTo>
                    <a:pt x="483490" y="69326"/>
                  </a:lnTo>
                  <a:lnTo>
                    <a:pt x="174755" y="69326"/>
                  </a:lnTo>
                  <a:lnTo>
                    <a:pt x="174755" y="34663"/>
                  </a:lnTo>
                  <a:cubicBezTo>
                    <a:pt x="174755" y="15519"/>
                    <a:pt x="190274" y="0"/>
                    <a:pt x="209418" y="0"/>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33832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312921" y="4983456"/>
            <a:ext cx="2694752" cy="132915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5540526" y="3567989"/>
            <a:ext cx="2694752" cy="132915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312921" y="3567989"/>
            <a:ext cx="2694752" cy="132915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540526" y="4983456"/>
            <a:ext cx="2694752" cy="132915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1" name="Chart 50"/>
          <p:cNvGraphicFramePr/>
          <p:nvPr>
            <p:extLst>
              <p:ext uri="{D42A27DB-BD31-4B8C-83A1-F6EECF244321}">
                <p14:modId xmlns:p14="http://schemas.microsoft.com/office/powerpoint/2010/main" val="328888882"/>
              </p:ext>
            </p:extLst>
          </p:nvPr>
        </p:nvGraphicFramePr>
        <p:xfrm>
          <a:off x="5439277" y="3514419"/>
          <a:ext cx="5905214" cy="291570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320171" y="2010707"/>
            <a:ext cx="3952730" cy="3597687"/>
            <a:chOff x="-467463" y="1794393"/>
            <a:chExt cx="3952730" cy="3597687"/>
          </a:xfrm>
        </p:grpSpPr>
        <p:sp>
          <p:nvSpPr>
            <p:cNvPr id="63" name="TextBox 62"/>
            <p:cNvSpPr txBox="1"/>
            <p:nvPr/>
          </p:nvSpPr>
          <p:spPr>
            <a:xfrm>
              <a:off x="-46746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5</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7"/>
              <a:ext cx="3148108" cy="2585323"/>
            </a:xfrm>
            <a:prstGeom prst="rect">
              <a:avLst/>
            </a:prstGeom>
            <a:noFill/>
          </p:spPr>
          <p:txBody>
            <a:bodyPr wrap="square" rtlCol="0">
              <a:spAutoFit/>
            </a:bodyPr>
            <a:lstStyle/>
            <a:p>
              <a:r>
                <a:rPr lang="en-US" dirty="0" smtClean="0">
                  <a:solidFill>
                    <a:schemeClr val="bg1"/>
                  </a:solidFill>
                  <a:latin typeface="Franklin Gothic Book" charset="0"/>
                  <a:ea typeface="Franklin Gothic Book" charset="0"/>
                  <a:cs typeface="Franklin Gothic Book" charset="0"/>
                </a:rPr>
                <a:t>Showing all </a:t>
              </a:r>
              <a:r>
                <a:rPr lang="en-US" dirty="0" smtClean="0">
                  <a:solidFill>
                    <a:schemeClr val="bg1"/>
                  </a:solidFill>
                  <a:latin typeface="Franklin Gothic Book" charset="0"/>
                  <a:ea typeface="Franklin Gothic Book" charset="0"/>
                  <a:cs typeface="Franklin Gothic Book" charset="0"/>
                </a:rPr>
                <a:t>the data from every </a:t>
              </a:r>
              <a:r>
                <a:rPr lang="en-US" dirty="0" smtClean="0">
                  <a:solidFill>
                    <a:schemeClr val="bg1"/>
                  </a:solidFill>
                  <a:latin typeface="Franklin Gothic Book" charset="0"/>
                  <a:ea typeface="Franklin Gothic Book" charset="0"/>
                  <a:cs typeface="Franklin Gothic Book" charset="0"/>
                </a:rPr>
                <a:t>question often overwhelms people. </a:t>
              </a:r>
              <a:r>
                <a:rPr lang="en-US" dirty="0" smtClean="0">
                  <a:solidFill>
                    <a:schemeClr val="bg1"/>
                  </a:solidFill>
                  <a:latin typeface="Franklin Gothic Book" charset="0"/>
                  <a:ea typeface="Franklin Gothic Book" charset="0"/>
                  <a:cs typeface="Franklin Gothic Book" charset="0"/>
                </a:rPr>
                <a:t>Instead, think about creative ways to combine questions/elements and visually map them in quadrants which helps people quickly distinguish the good from the bad.</a:t>
              </a:r>
              <a:endParaRPr lang="en-US" dirty="0">
                <a:solidFill>
                  <a:schemeClr val="bg1"/>
                </a:solidFill>
                <a:latin typeface="Franklin Gothic Book" charset="0"/>
                <a:ea typeface="Franklin Gothic Book" charset="0"/>
                <a:cs typeface="Franklin Gothic Book" charset="0"/>
              </a:endParaRPr>
            </a:p>
          </p:txBody>
        </p:sp>
        <p:sp>
          <p:nvSpPr>
            <p:cNvPr id="65" name="TextBox 64"/>
            <p:cNvSpPr txBox="1"/>
            <p:nvPr/>
          </p:nvSpPr>
          <p:spPr>
            <a:xfrm>
              <a:off x="945121" y="2232935"/>
              <a:ext cx="2540146" cy="461665"/>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QUADRANTS</a:t>
              </a:r>
              <a:endParaRPr lang="en-US" sz="2400" b="1" dirty="0">
                <a:latin typeface="Franklin Gothic Demi" charset="0"/>
                <a:ea typeface="Franklin Gothic Demi" charset="0"/>
                <a:cs typeface="Franklin Gothic Demi" charset="0"/>
              </a:endParaRPr>
            </a:p>
          </p:txBody>
        </p:sp>
      </p:grpSp>
      <p:sp>
        <p:nvSpPr>
          <p:cNvPr id="66" name="TextBox 65"/>
          <p:cNvSpPr txBox="1"/>
          <p:nvPr/>
        </p:nvSpPr>
        <p:spPr>
          <a:xfrm>
            <a:off x="8319315" y="4002427"/>
            <a:ext cx="1161157" cy="261610"/>
          </a:xfrm>
          <a:prstGeom prst="rect">
            <a:avLst/>
          </a:prstGeom>
          <a:noFill/>
        </p:spPr>
        <p:txBody>
          <a:bodyPr wrap="square" rtlCol="0">
            <a:spAutoFit/>
          </a:bodyPr>
          <a:lstStyle/>
          <a:p>
            <a:pPr algn="ctr"/>
            <a:r>
              <a:rPr lang="en-US" sz="1100" b="1" dirty="0" smtClean="0">
                <a:latin typeface="Franklin Gothic Book" charset="0"/>
                <a:ea typeface="Franklin Gothic Book" charset="0"/>
                <a:cs typeface="Franklin Gothic Book" charset="0"/>
              </a:rPr>
              <a:t>OUR BRAND</a:t>
            </a:r>
            <a:endParaRPr lang="en-US" sz="1000" dirty="0" smtClean="0">
              <a:latin typeface="Franklin Gothic Book" charset="0"/>
              <a:ea typeface="Franklin Gothic Book" charset="0"/>
              <a:cs typeface="Franklin Gothic Book" charset="0"/>
            </a:endParaRPr>
          </a:p>
        </p:txBody>
      </p:sp>
      <p:sp>
        <p:nvSpPr>
          <p:cNvPr id="67" name="TextBox 66"/>
          <p:cNvSpPr txBox="1"/>
          <p:nvPr/>
        </p:nvSpPr>
        <p:spPr>
          <a:xfrm>
            <a:off x="9082552" y="3768146"/>
            <a:ext cx="929528" cy="230832"/>
          </a:xfrm>
          <a:prstGeom prst="rect">
            <a:avLst/>
          </a:prstGeom>
          <a:noFill/>
        </p:spPr>
        <p:txBody>
          <a:bodyPr wrap="square" rtlCol="0">
            <a:spAutoFit/>
          </a:bodyPr>
          <a:lstStyle/>
          <a:p>
            <a:pPr algn="r"/>
            <a:r>
              <a:rPr lang="en-US" sz="900" dirty="0" smtClean="0">
                <a:latin typeface="Arial" charset="0"/>
                <a:ea typeface="Arial" charset="0"/>
                <a:cs typeface="Arial" charset="0"/>
              </a:rPr>
              <a:t>Competitor 1</a:t>
            </a:r>
            <a:endParaRPr lang="en-US" sz="300" dirty="0">
              <a:latin typeface="Arial" charset="0"/>
              <a:ea typeface="Arial" charset="0"/>
              <a:cs typeface="Arial" charset="0"/>
            </a:endParaRPr>
          </a:p>
        </p:txBody>
      </p:sp>
      <p:sp>
        <p:nvSpPr>
          <p:cNvPr id="68" name="TextBox 67"/>
          <p:cNvSpPr txBox="1"/>
          <p:nvPr/>
        </p:nvSpPr>
        <p:spPr>
          <a:xfrm>
            <a:off x="9391804" y="5864618"/>
            <a:ext cx="929528" cy="230832"/>
          </a:xfrm>
          <a:prstGeom prst="rect">
            <a:avLst/>
          </a:prstGeom>
          <a:noFill/>
        </p:spPr>
        <p:txBody>
          <a:bodyPr wrap="square" rtlCol="0">
            <a:spAutoFit/>
          </a:bodyPr>
          <a:lstStyle/>
          <a:p>
            <a:pPr algn="r"/>
            <a:r>
              <a:rPr lang="en-US" sz="900" dirty="0" smtClean="0">
                <a:latin typeface="Arial" charset="0"/>
                <a:ea typeface="Arial" charset="0"/>
                <a:cs typeface="Arial" charset="0"/>
              </a:rPr>
              <a:t>Competitor 2</a:t>
            </a:r>
            <a:endParaRPr lang="en-US" sz="300" dirty="0">
              <a:latin typeface="Arial" charset="0"/>
              <a:ea typeface="Arial" charset="0"/>
              <a:cs typeface="Arial" charset="0"/>
            </a:endParaRPr>
          </a:p>
        </p:txBody>
      </p:sp>
      <p:sp>
        <p:nvSpPr>
          <p:cNvPr id="69" name="TextBox 68"/>
          <p:cNvSpPr txBox="1"/>
          <p:nvPr/>
        </p:nvSpPr>
        <p:spPr>
          <a:xfrm>
            <a:off x="9165989" y="5342787"/>
            <a:ext cx="929528" cy="230832"/>
          </a:xfrm>
          <a:prstGeom prst="rect">
            <a:avLst/>
          </a:prstGeom>
          <a:noFill/>
        </p:spPr>
        <p:txBody>
          <a:bodyPr wrap="square" rtlCol="0">
            <a:spAutoFit/>
          </a:bodyPr>
          <a:lstStyle/>
          <a:p>
            <a:pPr algn="r"/>
            <a:r>
              <a:rPr lang="en-US" sz="900" dirty="0" smtClean="0">
                <a:latin typeface="Arial" charset="0"/>
                <a:ea typeface="Arial" charset="0"/>
                <a:cs typeface="Arial" charset="0"/>
              </a:rPr>
              <a:t>Competitor 3</a:t>
            </a:r>
            <a:endParaRPr lang="en-US" sz="300" dirty="0">
              <a:latin typeface="Arial" charset="0"/>
              <a:ea typeface="Arial" charset="0"/>
              <a:cs typeface="Arial" charset="0"/>
            </a:endParaRPr>
          </a:p>
        </p:txBody>
      </p:sp>
      <p:sp>
        <p:nvSpPr>
          <p:cNvPr id="75" name="TextBox 74"/>
          <p:cNvSpPr txBox="1"/>
          <p:nvPr/>
        </p:nvSpPr>
        <p:spPr>
          <a:xfrm>
            <a:off x="8326179" y="3408547"/>
            <a:ext cx="2681494" cy="307777"/>
          </a:xfrm>
          <a:prstGeom prst="rect">
            <a:avLst/>
          </a:prstGeom>
          <a:solidFill>
            <a:srgbClr val="01C3BB"/>
          </a:solidFill>
        </p:spPr>
        <p:txBody>
          <a:bodyPr wrap="square" rtlCol="0">
            <a:spAutoFit/>
          </a:bodyPr>
          <a:lstStyle/>
          <a:p>
            <a:pPr algn="ctr"/>
            <a:r>
              <a:rPr lang="en-US" sz="1400" b="1" dirty="0" smtClean="0">
                <a:solidFill>
                  <a:schemeClr val="bg1"/>
                </a:solidFill>
                <a:latin typeface="Franklin Gothic Book" charset="0"/>
                <a:ea typeface="Franklin Gothic Book" charset="0"/>
                <a:cs typeface="Franklin Gothic Book" charset="0"/>
              </a:rPr>
              <a:t>FUTURE LEADERS</a:t>
            </a:r>
            <a:endParaRPr lang="en-US" sz="1100" dirty="0" smtClean="0">
              <a:solidFill>
                <a:schemeClr val="bg1"/>
              </a:solidFill>
              <a:latin typeface="Franklin Gothic Book" charset="0"/>
              <a:ea typeface="Franklin Gothic Book" charset="0"/>
              <a:cs typeface="Franklin Gothic Book" charset="0"/>
            </a:endParaRPr>
          </a:p>
        </p:txBody>
      </p:sp>
      <p:cxnSp>
        <p:nvCxnSpPr>
          <p:cNvPr id="83" name="Straight Arrow Connector 82"/>
          <p:cNvCxnSpPr>
            <a:stCxn id="85" idx="3"/>
          </p:cNvCxnSpPr>
          <p:nvPr/>
        </p:nvCxnSpPr>
        <p:spPr>
          <a:xfrm>
            <a:off x="9763132" y="6490273"/>
            <a:ext cx="1031927" cy="0"/>
          </a:xfrm>
          <a:prstGeom prst="straightConnector1">
            <a:avLst/>
          </a:prstGeom>
          <a:ln w="28575">
            <a:solidFill>
              <a:srgbClr val="01C3BB"/>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5" idx="1"/>
          </p:cNvCxnSpPr>
          <p:nvPr/>
        </p:nvCxnSpPr>
        <p:spPr>
          <a:xfrm flipH="1">
            <a:off x="5778850" y="6490273"/>
            <a:ext cx="1006227" cy="0"/>
          </a:xfrm>
          <a:prstGeom prst="straightConnector1">
            <a:avLst/>
          </a:prstGeom>
          <a:ln w="28575">
            <a:solidFill>
              <a:srgbClr val="01C3B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785077" y="6336384"/>
            <a:ext cx="2978055" cy="307777"/>
          </a:xfrm>
          <a:prstGeom prst="rect">
            <a:avLst/>
          </a:prstGeom>
          <a:noFill/>
        </p:spPr>
        <p:txBody>
          <a:bodyPr wrap="square" rtlCol="0">
            <a:spAutoFit/>
          </a:bodyPr>
          <a:lstStyle/>
          <a:p>
            <a:pPr algn="ctr"/>
            <a:r>
              <a:rPr lang="en-US" sz="1400" b="1" dirty="0" smtClean="0">
                <a:solidFill>
                  <a:srgbClr val="01C3BB"/>
                </a:solidFill>
                <a:latin typeface="Franklin Gothic Book" charset="0"/>
                <a:ea typeface="Franklin Gothic Book" charset="0"/>
                <a:cs typeface="Franklin Gothic Book" charset="0"/>
              </a:rPr>
              <a:t>OVERALL REPUTATION STRENGTH</a:t>
            </a:r>
            <a:endParaRPr lang="en-US" sz="1100" dirty="0" smtClean="0">
              <a:solidFill>
                <a:srgbClr val="01C3BB"/>
              </a:solidFill>
              <a:latin typeface="Franklin Gothic Book" charset="0"/>
              <a:ea typeface="Franklin Gothic Book" charset="0"/>
              <a:cs typeface="Franklin Gothic Book" charset="0"/>
            </a:endParaRPr>
          </a:p>
        </p:txBody>
      </p:sp>
      <p:sp>
        <p:nvSpPr>
          <p:cNvPr id="52" name="TextBox 51"/>
          <p:cNvSpPr txBox="1"/>
          <p:nvPr/>
        </p:nvSpPr>
        <p:spPr>
          <a:xfrm rot="16200000">
            <a:off x="10049059" y="4856856"/>
            <a:ext cx="2382618" cy="230832"/>
          </a:xfrm>
          <a:prstGeom prst="rect">
            <a:avLst/>
          </a:prstGeom>
          <a:noFill/>
        </p:spPr>
        <p:txBody>
          <a:bodyPr wrap="square" rtlCol="0">
            <a:spAutoFit/>
          </a:bodyPr>
          <a:lstStyle/>
          <a:p>
            <a:pPr algn="ctr"/>
            <a:r>
              <a:rPr lang="en-US" sz="900" dirty="0" smtClean="0">
                <a:latin typeface="Arial" charset="0"/>
                <a:ea typeface="Arial" charset="0"/>
                <a:cs typeface="Arial" charset="0"/>
              </a:rPr>
              <a:t>CHANGE IN LAST 5 YEARS</a:t>
            </a:r>
            <a:endParaRPr lang="en-US" sz="300" dirty="0">
              <a:latin typeface="Arial" charset="0"/>
              <a:ea typeface="Arial" charset="0"/>
              <a:cs typeface="Arial" charset="0"/>
            </a:endParaRPr>
          </a:p>
        </p:txBody>
      </p:sp>
      <p:grpSp>
        <p:nvGrpSpPr>
          <p:cNvPr id="77" name="Group 76"/>
          <p:cNvGrpSpPr/>
          <p:nvPr/>
        </p:nvGrpSpPr>
        <p:grpSpPr>
          <a:xfrm>
            <a:off x="11089666" y="3545597"/>
            <a:ext cx="297297" cy="369332"/>
            <a:chOff x="4964757" y="3405818"/>
            <a:chExt cx="297297" cy="369332"/>
          </a:xfrm>
        </p:grpSpPr>
        <p:sp>
          <p:nvSpPr>
            <p:cNvPr id="78" name="Oval 77"/>
            <p:cNvSpPr/>
            <p:nvPr/>
          </p:nvSpPr>
          <p:spPr>
            <a:xfrm>
              <a:off x="4997856" y="3483447"/>
              <a:ext cx="208806" cy="208806"/>
            </a:xfrm>
            <a:prstGeom prst="ellipse">
              <a:avLst/>
            </a:prstGeom>
            <a:solidFill>
              <a:srgbClr val="01C3B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4964757" y="3405818"/>
              <a:ext cx="297297"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grpSp>
      <p:grpSp>
        <p:nvGrpSpPr>
          <p:cNvPr id="54" name="Group 53"/>
          <p:cNvGrpSpPr/>
          <p:nvPr/>
        </p:nvGrpSpPr>
        <p:grpSpPr>
          <a:xfrm>
            <a:off x="11097131" y="5970662"/>
            <a:ext cx="297297" cy="369332"/>
            <a:chOff x="4960307" y="3387466"/>
            <a:chExt cx="297297" cy="369332"/>
          </a:xfrm>
        </p:grpSpPr>
        <p:sp>
          <p:nvSpPr>
            <p:cNvPr id="55" name="Oval 54"/>
            <p:cNvSpPr/>
            <p:nvPr/>
          </p:nvSpPr>
          <p:spPr>
            <a:xfrm>
              <a:off x="4997856" y="3483447"/>
              <a:ext cx="208806" cy="208806"/>
            </a:xfrm>
            <a:prstGeom prst="ellipse">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4960307" y="3387466"/>
              <a:ext cx="297297" cy="369332"/>
            </a:xfrm>
            <a:prstGeom prst="rect">
              <a:avLst/>
            </a:prstGeom>
            <a:noFill/>
          </p:spPr>
          <p:txBody>
            <a:bodyPr wrap="square" rtlCol="0">
              <a:spAutoFit/>
            </a:bodyPr>
            <a:lstStyle/>
            <a:p>
              <a:pPr algn="ctr"/>
              <a:r>
                <a:rPr lang="en-US" dirty="0" smtClean="0">
                  <a:solidFill>
                    <a:schemeClr val="bg1"/>
                  </a:solidFill>
                </a:rPr>
                <a:t>-</a:t>
              </a:r>
              <a:endParaRPr lang="en-US" dirty="0">
                <a:solidFill>
                  <a:schemeClr val="bg1"/>
                </a:solidFill>
              </a:endParaRPr>
            </a:p>
          </p:txBody>
        </p:sp>
      </p:grpSp>
      <p:sp>
        <p:nvSpPr>
          <p:cNvPr id="92" name="TextBox 91"/>
          <p:cNvSpPr txBox="1"/>
          <p:nvPr/>
        </p:nvSpPr>
        <p:spPr>
          <a:xfrm>
            <a:off x="8325016" y="4978277"/>
            <a:ext cx="2681494" cy="307777"/>
          </a:xfrm>
          <a:prstGeom prst="rect">
            <a:avLst/>
          </a:prstGeom>
          <a:solidFill>
            <a:schemeClr val="bg1">
              <a:lumMod val="75000"/>
            </a:schemeClr>
          </a:solidFill>
        </p:spPr>
        <p:txBody>
          <a:bodyPr wrap="square" rtlCol="0">
            <a:spAutoFit/>
          </a:bodyPr>
          <a:lstStyle/>
          <a:p>
            <a:pPr algn="ctr"/>
            <a:r>
              <a:rPr lang="en-US" sz="1400" b="1" dirty="0" smtClean="0">
                <a:solidFill>
                  <a:schemeClr val="bg1"/>
                </a:solidFill>
                <a:latin typeface="Franklin Gothic Book" charset="0"/>
                <a:ea typeface="Franklin Gothic Book" charset="0"/>
                <a:cs typeface="Franklin Gothic Book" charset="0"/>
              </a:rPr>
              <a:t>AT RISK</a:t>
            </a:r>
            <a:endParaRPr lang="en-US" sz="1100" dirty="0" smtClean="0">
              <a:solidFill>
                <a:schemeClr val="bg1"/>
              </a:solidFill>
              <a:latin typeface="Franklin Gothic Book" charset="0"/>
              <a:ea typeface="Franklin Gothic Book" charset="0"/>
              <a:cs typeface="Franklin Gothic Book" charset="0"/>
            </a:endParaRPr>
          </a:p>
        </p:txBody>
      </p:sp>
      <p:sp>
        <p:nvSpPr>
          <p:cNvPr id="70" name="TextBox 69"/>
          <p:cNvSpPr txBox="1"/>
          <p:nvPr/>
        </p:nvSpPr>
        <p:spPr>
          <a:xfrm>
            <a:off x="6948921" y="5848458"/>
            <a:ext cx="929528" cy="230832"/>
          </a:xfrm>
          <a:prstGeom prst="rect">
            <a:avLst/>
          </a:prstGeom>
          <a:noFill/>
        </p:spPr>
        <p:txBody>
          <a:bodyPr wrap="square" rtlCol="0">
            <a:spAutoFit/>
          </a:bodyPr>
          <a:lstStyle/>
          <a:p>
            <a:pPr algn="r"/>
            <a:r>
              <a:rPr lang="en-US" sz="900" dirty="0" smtClean="0">
                <a:latin typeface="Arial" charset="0"/>
                <a:ea typeface="Arial" charset="0"/>
                <a:cs typeface="Arial" charset="0"/>
              </a:rPr>
              <a:t>Competitor 4</a:t>
            </a:r>
            <a:endParaRPr lang="en-US" sz="300" dirty="0">
              <a:latin typeface="Arial" charset="0"/>
              <a:ea typeface="Arial" charset="0"/>
              <a:cs typeface="Arial" charset="0"/>
            </a:endParaRPr>
          </a:p>
        </p:txBody>
      </p:sp>
      <p:sp>
        <p:nvSpPr>
          <p:cNvPr id="71" name="TextBox 70"/>
          <p:cNvSpPr txBox="1"/>
          <p:nvPr/>
        </p:nvSpPr>
        <p:spPr>
          <a:xfrm>
            <a:off x="6749616" y="4292706"/>
            <a:ext cx="929528" cy="230832"/>
          </a:xfrm>
          <a:prstGeom prst="rect">
            <a:avLst/>
          </a:prstGeom>
          <a:noFill/>
        </p:spPr>
        <p:txBody>
          <a:bodyPr wrap="square" rtlCol="0">
            <a:spAutoFit/>
          </a:bodyPr>
          <a:lstStyle/>
          <a:p>
            <a:pPr algn="r"/>
            <a:r>
              <a:rPr lang="en-US" sz="900" dirty="0" smtClean="0">
                <a:latin typeface="Arial" charset="0"/>
                <a:ea typeface="Arial" charset="0"/>
                <a:cs typeface="Arial" charset="0"/>
              </a:rPr>
              <a:t>Competitor 5</a:t>
            </a:r>
            <a:endParaRPr lang="en-US" sz="300" dirty="0">
              <a:latin typeface="Arial" charset="0"/>
              <a:ea typeface="Arial" charset="0"/>
              <a:cs typeface="Arial" charset="0"/>
            </a:endParaRPr>
          </a:p>
        </p:txBody>
      </p:sp>
      <p:sp>
        <p:nvSpPr>
          <p:cNvPr id="73" name="TextBox 72"/>
          <p:cNvSpPr txBox="1"/>
          <p:nvPr/>
        </p:nvSpPr>
        <p:spPr>
          <a:xfrm>
            <a:off x="6374158" y="5332216"/>
            <a:ext cx="929528" cy="230832"/>
          </a:xfrm>
          <a:prstGeom prst="rect">
            <a:avLst/>
          </a:prstGeom>
          <a:noFill/>
        </p:spPr>
        <p:txBody>
          <a:bodyPr wrap="square" rtlCol="0">
            <a:spAutoFit/>
          </a:bodyPr>
          <a:lstStyle/>
          <a:p>
            <a:pPr algn="r"/>
            <a:r>
              <a:rPr lang="en-US" sz="900" dirty="0" smtClean="0">
                <a:latin typeface="Arial" charset="0"/>
                <a:ea typeface="Arial" charset="0"/>
                <a:cs typeface="Arial" charset="0"/>
              </a:rPr>
              <a:t>Competitor 7</a:t>
            </a:r>
            <a:endParaRPr lang="en-US" sz="300" dirty="0">
              <a:latin typeface="Arial" charset="0"/>
              <a:ea typeface="Arial" charset="0"/>
              <a:cs typeface="Arial" charset="0"/>
            </a:endParaRPr>
          </a:p>
        </p:txBody>
      </p:sp>
      <p:sp>
        <p:nvSpPr>
          <p:cNvPr id="74" name="TextBox 73"/>
          <p:cNvSpPr txBox="1"/>
          <p:nvPr/>
        </p:nvSpPr>
        <p:spPr>
          <a:xfrm>
            <a:off x="5772729" y="5592084"/>
            <a:ext cx="929528" cy="230832"/>
          </a:xfrm>
          <a:prstGeom prst="rect">
            <a:avLst/>
          </a:prstGeom>
          <a:noFill/>
        </p:spPr>
        <p:txBody>
          <a:bodyPr wrap="square" rtlCol="0">
            <a:spAutoFit/>
          </a:bodyPr>
          <a:lstStyle/>
          <a:p>
            <a:pPr algn="r"/>
            <a:r>
              <a:rPr lang="en-US" sz="900" dirty="0" smtClean="0">
                <a:latin typeface="Arial" charset="0"/>
                <a:ea typeface="Arial" charset="0"/>
                <a:cs typeface="Arial" charset="0"/>
              </a:rPr>
              <a:t>Competitor 8</a:t>
            </a:r>
            <a:endParaRPr lang="en-US" sz="300" dirty="0">
              <a:latin typeface="Arial" charset="0"/>
              <a:ea typeface="Arial" charset="0"/>
              <a:cs typeface="Arial" charset="0"/>
            </a:endParaRPr>
          </a:p>
        </p:txBody>
      </p:sp>
      <p:sp>
        <p:nvSpPr>
          <p:cNvPr id="90" name="TextBox 89"/>
          <p:cNvSpPr txBox="1"/>
          <p:nvPr/>
        </p:nvSpPr>
        <p:spPr>
          <a:xfrm>
            <a:off x="5509281" y="3408547"/>
            <a:ext cx="2681494" cy="307777"/>
          </a:xfrm>
          <a:prstGeom prst="rect">
            <a:avLst/>
          </a:prstGeom>
          <a:solidFill>
            <a:srgbClr val="ACEEEC"/>
          </a:solidFill>
        </p:spPr>
        <p:txBody>
          <a:bodyPr wrap="square" rtlCol="0">
            <a:spAutoFit/>
          </a:bodyPr>
          <a:lstStyle/>
          <a:p>
            <a:pPr algn="ctr"/>
            <a:r>
              <a:rPr lang="en-US" sz="1400" b="1" dirty="0" smtClean="0">
                <a:latin typeface="Franklin Gothic Book" charset="0"/>
                <a:ea typeface="Franklin Gothic Book" charset="0"/>
                <a:cs typeface="Franklin Gothic Book" charset="0"/>
              </a:rPr>
              <a:t>UP &amp; COMERS</a:t>
            </a:r>
            <a:endParaRPr lang="en-US" sz="1100" dirty="0" smtClean="0">
              <a:latin typeface="Franklin Gothic Book" charset="0"/>
              <a:ea typeface="Franklin Gothic Book" charset="0"/>
              <a:cs typeface="Franklin Gothic Book" charset="0"/>
            </a:endParaRPr>
          </a:p>
        </p:txBody>
      </p:sp>
      <p:sp>
        <p:nvSpPr>
          <p:cNvPr id="91" name="TextBox 90"/>
          <p:cNvSpPr txBox="1"/>
          <p:nvPr/>
        </p:nvSpPr>
        <p:spPr>
          <a:xfrm>
            <a:off x="5496023" y="4978277"/>
            <a:ext cx="2681494" cy="307777"/>
          </a:xfrm>
          <a:prstGeom prst="rect">
            <a:avLst/>
          </a:prstGeom>
          <a:solidFill>
            <a:schemeClr val="tx1"/>
          </a:solidFill>
        </p:spPr>
        <p:txBody>
          <a:bodyPr wrap="square" rtlCol="0">
            <a:spAutoFit/>
          </a:bodyPr>
          <a:lstStyle/>
          <a:p>
            <a:pPr algn="ctr"/>
            <a:r>
              <a:rPr lang="en-US" sz="1400" b="1" dirty="0" smtClean="0">
                <a:solidFill>
                  <a:schemeClr val="bg1"/>
                </a:solidFill>
                <a:latin typeface="Franklin Gothic Book" charset="0"/>
                <a:ea typeface="Franklin Gothic Book" charset="0"/>
                <a:cs typeface="Franklin Gothic Book" charset="0"/>
              </a:rPr>
              <a:t>LAGGARDS</a:t>
            </a:r>
            <a:endParaRPr lang="en-US" sz="1100" dirty="0" smtClean="0">
              <a:solidFill>
                <a:schemeClr val="bg1"/>
              </a:solidFill>
              <a:latin typeface="Franklin Gothic Book" charset="0"/>
              <a:ea typeface="Franklin Gothic Book" charset="0"/>
              <a:cs typeface="Franklin Gothic Book" charset="0"/>
            </a:endParaRPr>
          </a:p>
        </p:txBody>
      </p:sp>
      <p:sp>
        <p:nvSpPr>
          <p:cNvPr id="72" name="TextBox 71"/>
          <p:cNvSpPr txBox="1"/>
          <p:nvPr/>
        </p:nvSpPr>
        <p:spPr>
          <a:xfrm>
            <a:off x="6110517" y="4015712"/>
            <a:ext cx="929528" cy="230832"/>
          </a:xfrm>
          <a:prstGeom prst="rect">
            <a:avLst/>
          </a:prstGeom>
          <a:noFill/>
        </p:spPr>
        <p:txBody>
          <a:bodyPr wrap="square" rtlCol="0">
            <a:spAutoFit/>
          </a:bodyPr>
          <a:lstStyle/>
          <a:p>
            <a:pPr algn="r"/>
            <a:r>
              <a:rPr lang="en-US" sz="900" dirty="0" smtClean="0">
                <a:latin typeface="Arial" charset="0"/>
                <a:ea typeface="Arial" charset="0"/>
                <a:cs typeface="Arial" charset="0"/>
              </a:rPr>
              <a:t>Competitor 6</a:t>
            </a:r>
            <a:endParaRPr lang="en-US" sz="300" dirty="0">
              <a:latin typeface="Arial" charset="0"/>
              <a:ea typeface="Arial" charset="0"/>
              <a:cs typeface="Arial" charset="0"/>
            </a:endParaRPr>
          </a:p>
        </p:txBody>
      </p:sp>
      <p:grpSp>
        <p:nvGrpSpPr>
          <p:cNvPr id="103" name="Group 102"/>
          <p:cNvGrpSpPr/>
          <p:nvPr/>
        </p:nvGrpSpPr>
        <p:grpSpPr>
          <a:xfrm>
            <a:off x="5242049" y="245602"/>
            <a:ext cx="5992008" cy="2959568"/>
            <a:chOff x="5242049" y="99830"/>
            <a:chExt cx="5992008" cy="2959568"/>
          </a:xfrm>
        </p:grpSpPr>
        <p:sp>
          <p:nvSpPr>
            <p:cNvPr id="29" name="Rectangle 28"/>
            <p:cNvSpPr/>
            <p:nvPr/>
          </p:nvSpPr>
          <p:spPr>
            <a:xfrm>
              <a:off x="5471711" y="376829"/>
              <a:ext cx="5540656" cy="2522155"/>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hart 8"/>
            <p:cNvGraphicFramePr/>
            <p:nvPr>
              <p:extLst>
                <p:ext uri="{D42A27DB-BD31-4B8C-83A1-F6EECF244321}">
                  <p14:modId xmlns:p14="http://schemas.microsoft.com/office/powerpoint/2010/main" val="733839958"/>
                </p:ext>
              </p:extLst>
            </p:nvPr>
          </p:nvGraphicFramePr>
          <p:xfrm>
            <a:off x="5328843" y="143691"/>
            <a:ext cx="5905214" cy="2915707"/>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p:cNvSpPr txBox="1"/>
            <p:nvPr/>
          </p:nvSpPr>
          <p:spPr>
            <a:xfrm>
              <a:off x="9677511" y="466715"/>
              <a:ext cx="929528" cy="230832"/>
            </a:xfrm>
            <a:prstGeom prst="rect">
              <a:avLst/>
            </a:prstGeom>
            <a:noFill/>
          </p:spPr>
          <p:txBody>
            <a:bodyPr wrap="square" rtlCol="0">
              <a:spAutoFit/>
            </a:bodyPr>
            <a:lstStyle/>
            <a:p>
              <a:pPr algn="r"/>
              <a:r>
                <a:rPr lang="en-US" sz="900" dirty="0" smtClean="0">
                  <a:latin typeface="Arial" charset="0"/>
                  <a:ea typeface="Arial" charset="0"/>
                  <a:cs typeface="Arial" charset="0"/>
                </a:rPr>
                <a:t>Quality</a:t>
              </a:r>
              <a:endParaRPr lang="en-US" sz="300" dirty="0">
                <a:latin typeface="Arial" charset="0"/>
                <a:ea typeface="Arial" charset="0"/>
                <a:cs typeface="Arial" charset="0"/>
              </a:endParaRPr>
            </a:p>
          </p:txBody>
        </p:sp>
        <p:sp>
          <p:nvSpPr>
            <p:cNvPr id="46" name="TextBox 45"/>
            <p:cNvSpPr txBox="1"/>
            <p:nvPr/>
          </p:nvSpPr>
          <p:spPr>
            <a:xfrm>
              <a:off x="6894556" y="872738"/>
              <a:ext cx="2200187" cy="230832"/>
            </a:xfrm>
            <a:prstGeom prst="rect">
              <a:avLst/>
            </a:prstGeom>
            <a:noFill/>
          </p:spPr>
          <p:txBody>
            <a:bodyPr wrap="square" rtlCol="0">
              <a:spAutoFit/>
            </a:bodyPr>
            <a:lstStyle/>
            <a:p>
              <a:r>
                <a:rPr lang="en-US" sz="900" dirty="0" smtClean="0">
                  <a:latin typeface="Arial" charset="0"/>
                  <a:ea typeface="Arial" charset="0"/>
                  <a:cs typeface="Arial" charset="0"/>
                </a:rPr>
                <a:t>Rewards</a:t>
              </a:r>
              <a:endParaRPr lang="en-US" sz="300" dirty="0">
                <a:latin typeface="Arial" charset="0"/>
                <a:ea typeface="Arial" charset="0"/>
                <a:cs typeface="Arial" charset="0"/>
              </a:endParaRPr>
            </a:p>
          </p:txBody>
        </p:sp>
        <p:sp>
          <p:nvSpPr>
            <p:cNvPr id="47" name="TextBox 46"/>
            <p:cNvSpPr txBox="1"/>
            <p:nvPr/>
          </p:nvSpPr>
          <p:spPr>
            <a:xfrm>
              <a:off x="9046857" y="746237"/>
              <a:ext cx="907040" cy="230832"/>
            </a:xfrm>
            <a:prstGeom prst="rect">
              <a:avLst/>
            </a:prstGeom>
            <a:noFill/>
          </p:spPr>
          <p:txBody>
            <a:bodyPr wrap="square" rtlCol="0">
              <a:spAutoFit/>
            </a:bodyPr>
            <a:lstStyle/>
            <a:p>
              <a:pPr algn="r"/>
              <a:r>
                <a:rPr lang="en-US" sz="900" dirty="0" smtClean="0">
                  <a:latin typeface="Arial" charset="0"/>
                  <a:ea typeface="Arial" charset="0"/>
                  <a:cs typeface="Arial" charset="0"/>
                </a:rPr>
                <a:t>Reviews</a:t>
              </a:r>
              <a:endParaRPr lang="en-US" sz="300" dirty="0">
                <a:latin typeface="Arial" charset="0"/>
                <a:ea typeface="Arial" charset="0"/>
                <a:cs typeface="Arial" charset="0"/>
              </a:endParaRPr>
            </a:p>
          </p:txBody>
        </p:sp>
        <p:sp>
          <p:nvSpPr>
            <p:cNvPr id="48" name="TextBox 47"/>
            <p:cNvSpPr txBox="1"/>
            <p:nvPr/>
          </p:nvSpPr>
          <p:spPr>
            <a:xfrm>
              <a:off x="9285833" y="2253014"/>
              <a:ext cx="655001" cy="232364"/>
            </a:xfrm>
            <a:prstGeom prst="rect">
              <a:avLst/>
            </a:prstGeom>
            <a:noFill/>
          </p:spPr>
          <p:txBody>
            <a:bodyPr wrap="square" rtlCol="0">
              <a:spAutoFit/>
            </a:bodyPr>
            <a:lstStyle/>
            <a:p>
              <a:pPr algn="r"/>
              <a:r>
                <a:rPr lang="en-US" sz="900" dirty="0" smtClean="0">
                  <a:latin typeface="Arial" charset="0"/>
                  <a:ea typeface="Arial" charset="0"/>
                  <a:cs typeface="Arial" charset="0"/>
                </a:rPr>
                <a:t>Style</a:t>
              </a:r>
              <a:endParaRPr lang="en-US" sz="300" dirty="0">
                <a:latin typeface="Arial" charset="0"/>
                <a:ea typeface="Arial" charset="0"/>
                <a:cs typeface="Arial" charset="0"/>
              </a:endParaRPr>
            </a:p>
          </p:txBody>
        </p:sp>
        <p:sp>
          <p:nvSpPr>
            <p:cNvPr id="49" name="TextBox 48"/>
            <p:cNvSpPr txBox="1"/>
            <p:nvPr/>
          </p:nvSpPr>
          <p:spPr>
            <a:xfrm>
              <a:off x="6285210" y="604750"/>
              <a:ext cx="2200187" cy="230832"/>
            </a:xfrm>
            <a:prstGeom prst="rect">
              <a:avLst/>
            </a:prstGeom>
            <a:noFill/>
          </p:spPr>
          <p:txBody>
            <a:bodyPr wrap="square" rtlCol="0">
              <a:spAutoFit/>
            </a:bodyPr>
            <a:lstStyle/>
            <a:p>
              <a:r>
                <a:rPr lang="en-US" sz="900" dirty="0" smtClean="0">
                  <a:latin typeface="Arial" charset="0"/>
                  <a:ea typeface="Arial" charset="0"/>
                  <a:cs typeface="Arial" charset="0"/>
                </a:rPr>
                <a:t>Social Responsibility</a:t>
              </a:r>
              <a:endParaRPr lang="en-US" sz="300" dirty="0">
                <a:latin typeface="Arial" charset="0"/>
                <a:ea typeface="Arial" charset="0"/>
                <a:cs typeface="Arial" charset="0"/>
              </a:endParaRPr>
            </a:p>
          </p:txBody>
        </p:sp>
        <p:sp>
          <p:nvSpPr>
            <p:cNvPr id="50" name="TextBox 49"/>
            <p:cNvSpPr txBox="1"/>
            <p:nvPr/>
          </p:nvSpPr>
          <p:spPr>
            <a:xfrm>
              <a:off x="6579490" y="2379124"/>
              <a:ext cx="2200187" cy="230832"/>
            </a:xfrm>
            <a:prstGeom prst="rect">
              <a:avLst/>
            </a:prstGeom>
            <a:noFill/>
          </p:spPr>
          <p:txBody>
            <a:bodyPr wrap="square" rtlCol="0">
              <a:spAutoFit/>
            </a:bodyPr>
            <a:lstStyle/>
            <a:p>
              <a:r>
                <a:rPr lang="en-US" sz="900" dirty="0" smtClean="0">
                  <a:latin typeface="Arial" charset="0"/>
                  <a:ea typeface="Arial" charset="0"/>
                  <a:cs typeface="Arial" charset="0"/>
                </a:rPr>
                <a:t>Legacy</a:t>
              </a:r>
              <a:endParaRPr lang="en-US" sz="300" dirty="0">
                <a:latin typeface="Arial" charset="0"/>
                <a:ea typeface="Arial" charset="0"/>
                <a:cs typeface="Arial" charset="0"/>
              </a:endParaRPr>
            </a:p>
          </p:txBody>
        </p:sp>
        <p:cxnSp>
          <p:nvCxnSpPr>
            <p:cNvPr id="3" name="Straight Arrow Connector 2"/>
            <p:cNvCxnSpPr/>
            <p:nvPr/>
          </p:nvCxnSpPr>
          <p:spPr>
            <a:xfrm>
              <a:off x="5496023" y="1688195"/>
              <a:ext cx="5540656" cy="0"/>
            </a:xfrm>
            <a:prstGeom prst="straightConnector1">
              <a:avLst/>
            </a:prstGeom>
            <a:ln w="28575">
              <a:solidFill>
                <a:srgbClr val="01C3BB"/>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023562" y="99830"/>
              <a:ext cx="2512081" cy="276999"/>
            </a:xfrm>
            <a:prstGeom prst="rect">
              <a:avLst/>
            </a:prstGeom>
            <a:noFill/>
          </p:spPr>
          <p:txBody>
            <a:bodyPr wrap="square" rtlCol="0">
              <a:spAutoFit/>
            </a:bodyPr>
            <a:lstStyle/>
            <a:p>
              <a:pPr algn="ctr"/>
              <a:r>
                <a:rPr lang="en-US" sz="1200" b="1" dirty="0" smtClean="0">
                  <a:solidFill>
                    <a:srgbClr val="01C3BB"/>
                  </a:solidFill>
                  <a:latin typeface="Franklin Gothic Book" charset="0"/>
                  <a:ea typeface="Franklin Gothic Book" charset="0"/>
                  <a:cs typeface="Franklin Gothic Book" charset="0"/>
                </a:rPr>
                <a:t>BRAND PERFORMANCE</a:t>
              </a:r>
              <a:endParaRPr lang="en-US" sz="1050" dirty="0" smtClean="0">
                <a:solidFill>
                  <a:srgbClr val="01C3BB"/>
                </a:solidFill>
                <a:latin typeface="Franklin Gothic Book" charset="0"/>
                <a:ea typeface="Franklin Gothic Book" charset="0"/>
                <a:cs typeface="Franklin Gothic Book" charset="0"/>
              </a:endParaRPr>
            </a:p>
          </p:txBody>
        </p:sp>
        <p:cxnSp>
          <p:nvCxnSpPr>
            <p:cNvPr id="30" name="Straight Arrow Connector 29"/>
            <p:cNvCxnSpPr/>
            <p:nvPr/>
          </p:nvCxnSpPr>
          <p:spPr>
            <a:xfrm flipV="1">
              <a:off x="8267106" y="352041"/>
              <a:ext cx="0" cy="2542781"/>
            </a:xfrm>
            <a:prstGeom prst="straightConnector1">
              <a:avLst/>
            </a:prstGeom>
            <a:ln w="28575">
              <a:solidFill>
                <a:srgbClr val="01C3BB"/>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4144518" y="1610961"/>
              <a:ext cx="2472061" cy="276999"/>
            </a:xfrm>
            <a:prstGeom prst="rect">
              <a:avLst/>
            </a:prstGeom>
            <a:noFill/>
          </p:spPr>
          <p:txBody>
            <a:bodyPr wrap="square" rtlCol="0">
              <a:spAutoFit/>
            </a:bodyPr>
            <a:lstStyle/>
            <a:p>
              <a:pPr algn="ctr"/>
              <a:r>
                <a:rPr lang="en-US" sz="1200" b="1" dirty="0" smtClean="0">
                  <a:solidFill>
                    <a:srgbClr val="01C3BB"/>
                  </a:solidFill>
                  <a:latin typeface="Franklin Gothic Book" charset="0"/>
                  <a:ea typeface="Franklin Gothic Book" charset="0"/>
                  <a:cs typeface="Franklin Gothic Book" charset="0"/>
                </a:rPr>
                <a:t>USEFULNESS</a:t>
              </a:r>
              <a:endParaRPr lang="en-US" sz="1050" dirty="0" smtClean="0">
                <a:latin typeface="Franklin Gothic Book" charset="0"/>
                <a:ea typeface="Franklin Gothic Book" charset="0"/>
                <a:cs typeface="Franklin Gothic Book" charset="0"/>
              </a:endParaRPr>
            </a:p>
          </p:txBody>
        </p:sp>
      </p:grpSp>
      <p:grpSp>
        <p:nvGrpSpPr>
          <p:cNvPr id="97" name="Group 96"/>
          <p:cNvGrpSpPr/>
          <p:nvPr/>
        </p:nvGrpSpPr>
        <p:grpSpPr>
          <a:xfrm>
            <a:off x="10409891" y="1198930"/>
            <a:ext cx="2160902" cy="280232"/>
            <a:chOff x="4067313" y="270142"/>
            <a:chExt cx="2160902" cy="280232"/>
          </a:xfrm>
        </p:grpSpPr>
        <p:sp>
          <p:nvSpPr>
            <p:cNvPr id="95" name="Snip Same Side Corner Rectangle 94"/>
            <p:cNvSpPr/>
            <p:nvPr/>
          </p:nvSpPr>
          <p:spPr>
            <a:xfrm rot="16200000">
              <a:off x="4800718" y="-461005"/>
              <a:ext cx="277974" cy="1744783"/>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4264651" y="270142"/>
              <a:ext cx="1963564"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TRADITIONAL FOUR</a:t>
              </a:r>
            </a:p>
          </p:txBody>
        </p:sp>
      </p:grpSp>
      <p:grpSp>
        <p:nvGrpSpPr>
          <p:cNvPr id="98" name="Group 97"/>
          <p:cNvGrpSpPr/>
          <p:nvPr/>
        </p:nvGrpSpPr>
        <p:grpSpPr>
          <a:xfrm rot="10800000">
            <a:off x="4077830" y="4141003"/>
            <a:ext cx="1190723" cy="292318"/>
            <a:chOff x="4621373" y="272400"/>
            <a:chExt cx="1190723" cy="292318"/>
          </a:xfrm>
        </p:grpSpPr>
        <p:sp>
          <p:nvSpPr>
            <p:cNvPr id="99" name="Snip Same Side Corner Rectangle 98"/>
            <p:cNvSpPr/>
            <p:nvPr/>
          </p:nvSpPr>
          <p:spPr>
            <a:xfrm rot="16200000">
              <a:off x="5089372" y="-169095"/>
              <a:ext cx="281230" cy="1164219"/>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p:cNvSpPr txBox="1"/>
            <p:nvPr/>
          </p:nvSpPr>
          <p:spPr>
            <a:xfrm rot="10800000">
              <a:off x="4621373" y="287719"/>
              <a:ext cx="1129765"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SPLIT QUAD</a:t>
              </a:r>
            </a:p>
          </p:txBody>
        </p:sp>
      </p:grpSp>
      <p:pic>
        <p:nvPicPr>
          <p:cNvPr id="80" name="Picture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367847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320171" y="2010707"/>
            <a:ext cx="3952730" cy="3320688"/>
            <a:chOff x="-467463" y="1794393"/>
            <a:chExt cx="3952730" cy="3320688"/>
          </a:xfrm>
        </p:grpSpPr>
        <p:sp>
          <p:nvSpPr>
            <p:cNvPr id="63" name="TextBox 62"/>
            <p:cNvSpPr txBox="1"/>
            <p:nvPr/>
          </p:nvSpPr>
          <p:spPr>
            <a:xfrm>
              <a:off x="-46746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6</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7"/>
              <a:ext cx="3148108" cy="2308324"/>
            </a:xfrm>
            <a:prstGeom prst="rect">
              <a:avLst/>
            </a:prstGeom>
            <a:noFill/>
          </p:spPr>
          <p:txBody>
            <a:bodyPr wrap="square" rtlCol="0">
              <a:spAutoFit/>
            </a:bodyPr>
            <a:lstStyle/>
            <a:p>
              <a:r>
                <a:rPr lang="en-US" dirty="0" smtClean="0">
                  <a:solidFill>
                    <a:schemeClr val="bg1"/>
                  </a:solidFill>
                  <a:latin typeface="Franklin Gothic Book" charset="0"/>
                  <a:ea typeface="Franklin Gothic Book" charset="0"/>
                  <a:cs typeface="Franklin Gothic Book" charset="0"/>
                </a:rPr>
                <a:t>Though a lollipop chart is essentially the same as a bar chart, visually it can be more appealing, especially when values are in a high range. It can also be useful when you want to more clearly call out the value itself.</a:t>
              </a:r>
              <a:endParaRPr lang="en-US" dirty="0">
                <a:solidFill>
                  <a:schemeClr val="bg1"/>
                </a:solidFill>
                <a:latin typeface="Franklin Gothic Book" charset="0"/>
                <a:ea typeface="Franklin Gothic Book" charset="0"/>
                <a:cs typeface="Franklin Gothic Book" charset="0"/>
              </a:endParaRPr>
            </a:p>
          </p:txBody>
        </p:sp>
        <p:sp>
          <p:nvSpPr>
            <p:cNvPr id="65" name="TextBox 64"/>
            <p:cNvSpPr txBox="1"/>
            <p:nvPr/>
          </p:nvSpPr>
          <p:spPr>
            <a:xfrm>
              <a:off x="945121" y="2232935"/>
              <a:ext cx="2540146" cy="461665"/>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LOLLIPOPS</a:t>
              </a:r>
              <a:endParaRPr lang="en-US" sz="2400" b="1" dirty="0">
                <a:latin typeface="Franklin Gothic Demi" charset="0"/>
                <a:ea typeface="Franklin Gothic Demi" charset="0"/>
                <a:cs typeface="Franklin Gothic Demi" charset="0"/>
              </a:endParaRPr>
            </a:p>
          </p:txBody>
        </p:sp>
      </p:grpSp>
      <p:grpSp>
        <p:nvGrpSpPr>
          <p:cNvPr id="12" name="Group 11"/>
          <p:cNvGrpSpPr/>
          <p:nvPr/>
        </p:nvGrpSpPr>
        <p:grpSpPr>
          <a:xfrm>
            <a:off x="4559563" y="1011459"/>
            <a:ext cx="7108725" cy="5418667"/>
            <a:chOff x="4724972" y="823376"/>
            <a:chExt cx="7108725" cy="5418667"/>
          </a:xfrm>
        </p:grpSpPr>
        <p:graphicFrame>
          <p:nvGraphicFramePr>
            <p:cNvPr id="3" name="Chart 2"/>
            <p:cNvGraphicFramePr/>
            <p:nvPr>
              <p:extLst>
                <p:ext uri="{D42A27DB-BD31-4B8C-83A1-F6EECF244321}">
                  <p14:modId xmlns:p14="http://schemas.microsoft.com/office/powerpoint/2010/main" val="991244885"/>
                </p:ext>
              </p:extLst>
            </p:nvPr>
          </p:nvGraphicFramePr>
          <p:xfrm>
            <a:off x="4724972" y="823376"/>
            <a:ext cx="7108725" cy="54186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5910470" y="2910914"/>
              <a:ext cx="0" cy="2959799"/>
            </a:xfrm>
            <a:prstGeom prst="line">
              <a:avLst/>
            </a:prstGeom>
            <a:ln w="28575">
              <a:solidFill>
                <a:srgbClr val="01C3B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202557" y="2449249"/>
              <a:ext cx="0" cy="3421464"/>
            </a:xfrm>
            <a:prstGeom prst="line">
              <a:avLst/>
            </a:prstGeom>
            <a:ln w="28575">
              <a:solidFill>
                <a:srgbClr val="01C3B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468139" y="2010707"/>
              <a:ext cx="0" cy="3860006"/>
            </a:xfrm>
            <a:prstGeom prst="line">
              <a:avLst/>
            </a:prstGeom>
            <a:ln w="28575">
              <a:solidFill>
                <a:srgbClr val="01C3B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760226" y="2279374"/>
              <a:ext cx="0" cy="3591339"/>
            </a:xfrm>
            <a:prstGeom prst="line">
              <a:avLst/>
            </a:prstGeom>
            <a:ln w="28575">
              <a:solidFill>
                <a:srgbClr val="01C3B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39061" y="2133600"/>
              <a:ext cx="0" cy="3737113"/>
            </a:xfrm>
            <a:prstGeom prst="line">
              <a:avLst/>
            </a:prstGeom>
            <a:ln w="28575">
              <a:solidFill>
                <a:srgbClr val="01C3BB"/>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082736" y="765258"/>
            <a:ext cx="2512081" cy="307777"/>
          </a:xfrm>
          <a:prstGeom prst="rect">
            <a:avLst/>
          </a:prstGeom>
          <a:noFill/>
        </p:spPr>
        <p:txBody>
          <a:bodyPr wrap="square" rtlCol="0">
            <a:spAutoFit/>
          </a:bodyPr>
          <a:lstStyle/>
          <a:p>
            <a:pPr algn="ctr"/>
            <a:r>
              <a:rPr lang="en-US" sz="1400" b="1" dirty="0" smtClean="0">
                <a:solidFill>
                  <a:srgbClr val="01C3BB"/>
                </a:solidFill>
                <a:latin typeface="Franklin Gothic Book" charset="0"/>
                <a:ea typeface="Franklin Gothic Book" charset="0"/>
                <a:cs typeface="Franklin Gothic Book" charset="0"/>
              </a:rPr>
              <a:t>BRAND RELEVANCE</a:t>
            </a:r>
            <a:endParaRPr lang="en-US" sz="1100" dirty="0" smtClean="0">
              <a:solidFill>
                <a:srgbClr val="01C3BB"/>
              </a:solidFill>
              <a:latin typeface="Franklin Gothic Book" charset="0"/>
              <a:ea typeface="Franklin Gothic Book" charset="0"/>
              <a:cs typeface="Franklin Gothic Book" charset="0"/>
            </a:endParaRPr>
          </a:p>
        </p:txBody>
      </p:sp>
      <p:sp>
        <p:nvSpPr>
          <p:cNvPr id="35" name="TextBox 34"/>
          <p:cNvSpPr txBox="1"/>
          <p:nvPr/>
        </p:nvSpPr>
        <p:spPr>
          <a:xfrm>
            <a:off x="9722585" y="368134"/>
            <a:ext cx="2003488" cy="646331"/>
          </a:xfrm>
          <a:prstGeom prst="rect">
            <a:avLst/>
          </a:prstGeom>
          <a:noFill/>
        </p:spPr>
        <p:txBody>
          <a:bodyPr wrap="square" rtlCol="0">
            <a:spAutoFit/>
          </a:bodyPr>
          <a:lstStyle/>
          <a:p>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update the Stacked Dot Excel chart in the background, then adjust the length of the vertical lines to meet the circles at the top.</a:t>
            </a:r>
          </a:p>
        </p:txBody>
      </p:sp>
      <p:grpSp>
        <p:nvGrpSpPr>
          <p:cNvPr id="36" name="Group 35"/>
          <p:cNvGrpSpPr/>
          <p:nvPr/>
        </p:nvGrpSpPr>
        <p:grpSpPr>
          <a:xfrm rot="10800000">
            <a:off x="4075112" y="543638"/>
            <a:ext cx="1190723" cy="292318"/>
            <a:chOff x="4621373" y="272400"/>
            <a:chExt cx="1190723" cy="292318"/>
          </a:xfrm>
        </p:grpSpPr>
        <p:sp>
          <p:nvSpPr>
            <p:cNvPr id="37" name="Snip Same Side Corner Rectangle 36"/>
            <p:cNvSpPr/>
            <p:nvPr/>
          </p:nvSpPr>
          <p:spPr>
            <a:xfrm rot="16200000">
              <a:off x="5089372" y="-169095"/>
              <a:ext cx="281230" cy="1164219"/>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rot="10800000">
              <a:off x="4621373" y="287719"/>
              <a:ext cx="1129765"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BIG &amp; BOLD</a:t>
              </a:r>
            </a:p>
          </p:txBody>
        </p:sp>
      </p:gr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730802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nip Same Side Corner Rectangle 84"/>
          <p:cNvSpPr/>
          <p:nvPr/>
        </p:nvSpPr>
        <p:spPr>
          <a:xfrm rot="5400000">
            <a:off x="4533635" y="2835560"/>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4056236" y="3299663"/>
            <a:ext cx="1008691" cy="277548"/>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ARC SLIDER</a:t>
            </a:r>
          </a:p>
        </p:txBody>
      </p:sp>
      <p:sp>
        <p:nvSpPr>
          <p:cNvPr id="127" name="Snip Same Side Corner Rectangle 126"/>
          <p:cNvSpPr/>
          <p:nvPr/>
        </p:nvSpPr>
        <p:spPr>
          <a:xfrm rot="5400000">
            <a:off x="4533635" y="83688"/>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p:cNvSpPr txBox="1"/>
          <p:nvPr/>
        </p:nvSpPr>
        <p:spPr>
          <a:xfrm>
            <a:off x="4056236" y="553607"/>
            <a:ext cx="1133498" cy="276999"/>
          </a:xfrm>
          <a:prstGeom prst="rect">
            <a:avLst/>
          </a:prstGeom>
          <a:noFill/>
        </p:spPr>
        <p:txBody>
          <a:bodyPr wrap="square" rtlCol="0">
            <a:spAutoFit/>
          </a:bodyPr>
          <a:lstStyle/>
          <a:p>
            <a:r>
              <a:rPr lang="en-US" sz="1200" b="1" dirty="0" smtClean="0">
                <a:solidFill>
                  <a:schemeClr val="bg1"/>
                </a:solidFill>
                <a:latin typeface="Franklin Gothic Book" charset="0"/>
                <a:ea typeface="Franklin Gothic Book" charset="0"/>
                <a:cs typeface="Franklin Gothic Book" charset="0"/>
              </a:rPr>
              <a:t>HALF CIRCLE</a:t>
            </a:r>
          </a:p>
        </p:txBody>
      </p:sp>
      <p:sp>
        <p:nvSpPr>
          <p:cNvPr id="5" name="Rectangle 4"/>
          <p:cNvSpPr/>
          <p:nvPr/>
        </p:nvSpPr>
        <p:spPr>
          <a:xfrm>
            <a:off x="0" y="0"/>
            <a:ext cx="4075112" cy="6858000"/>
          </a:xfrm>
          <a:prstGeom prst="rect">
            <a:avLst/>
          </a:prstGeom>
          <a:solidFill>
            <a:srgbClr val="01C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320171" y="2010707"/>
            <a:ext cx="3952730" cy="3320688"/>
            <a:chOff x="-467463" y="1794393"/>
            <a:chExt cx="3952730" cy="3320688"/>
          </a:xfrm>
        </p:grpSpPr>
        <p:sp>
          <p:nvSpPr>
            <p:cNvPr id="63" name="TextBox 62"/>
            <p:cNvSpPr txBox="1"/>
            <p:nvPr/>
          </p:nvSpPr>
          <p:spPr>
            <a:xfrm>
              <a:off x="-467463" y="1794393"/>
              <a:ext cx="2178171" cy="1107996"/>
            </a:xfrm>
            <a:prstGeom prst="rect">
              <a:avLst/>
            </a:prstGeom>
            <a:noFill/>
          </p:spPr>
          <p:txBody>
            <a:bodyPr wrap="square" rtlCol="0">
              <a:spAutoFit/>
            </a:bodyPr>
            <a:lstStyle/>
            <a:p>
              <a:pPr algn="ctr"/>
              <a:r>
                <a:rPr lang="en-US" sz="6600" dirty="0" smtClean="0">
                  <a:solidFill>
                    <a:schemeClr val="bg1"/>
                  </a:solidFill>
                  <a:latin typeface="Franklin Gothic Heavy" charset="0"/>
                  <a:ea typeface="Franklin Gothic Heavy" charset="0"/>
                  <a:cs typeface="Franklin Gothic Heavy" charset="0"/>
                </a:rPr>
                <a:t>7</a:t>
              </a:r>
              <a:endParaRPr lang="en-US" sz="6600" dirty="0">
                <a:solidFill>
                  <a:schemeClr val="bg1"/>
                </a:solidFill>
                <a:latin typeface="Franklin Gothic Heavy" charset="0"/>
                <a:ea typeface="Franklin Gothic Heavy" charset="0"/>
                <a:cs typeface="Franklin Gothic Heavy" charset="0"/>
              </a:endParaRPr>
            </a:p>
          </p:txBody>
        </p:sp>
        <p:sp>
          <p:nvSpPr>
            <p:cNvPr id="64" name="TextBox 63"/>
            <p:cNvSpPr txBox="1"/>
            <p:nvPr/>
          </p:nvSpPr>
          <p:spPr>
            <a:xfrm>
              <a:off x="337159" y="2806757"/>
              <a:ext cx="3148108" cy="2308324"/>
            </a:xfrm>
            <a:prstGeom prst="rect">
              <a:avLst/>
            </a:prstGeom>
            <a:noFill/>
          </p:spPr>
          <p:txBody>
            <a:bodyPr wrap="square" rtlCol="0">
              <a:spAutoFit/>
            </a:bodyPr>
            <a:lstStyle/>
            <a:p>
              <a:r>
                <a:rPr lang="en-US" dirty="0" smtClean="0">
                  <a:solidFill>
                    <a:schemeClr val="bg1"/>
                  </a:solidFill>
                  <a:latin typeface="Franklin Gothic Book" charset="0"/>
                  <a:ea typeface="Franklin Gothic Book" charset="0"/>
                  <a:cs typeface="Franklin Gothic Book" charset="0"/>
                </a:rPr>
                <a:t>Gauges are a great way to provide a simple index of whether the data is good/bad, low/high. Used creatively, they can also be a clever alternative to pie charts when showing performance for a single element.</a:t>
              </a:r>
              <a:endParaRPr lang="en-US" dirty="0">
                <a:solidFill>
                  <a:schemeClr val="bg1"/>
                </a:solidFill>
                <a:latin typeface="Franklin Gothic Book" charset="0"/>
                <a:ea typeface="Franklin Gothic Book" charset="0"/>
                <a:cs typeface="Franklin Gothic Book" charset="0"/>
              </a:endParaRPr>
            </a:p>
          </p:txBody>
        </p:sp>
        <p:sp>
          <p:nvSpPr>
            <p:cNvPr id="65" name="TextBox 64"/>
            <p:cNvSpPr txBox="1"/>
            <p:nvPr/>
          </p:nvSpPr>
          <p:spPr>
            <a:xfrm>
              <a:off x="945121" y="2232935"/>
              <a:ext cx="2540146" cy="461665"/>
            </a:xfrm>
            <a:prstGeom prst="rect">
              <a:avLst/>
            </a:prstGeom>
            <a:noFill/>
          </p:spPr>
          <p:txBody>
            <a:bodyPr wrap="square" rtlCol="0">
              <a:spAutoFit/>
            </a:bodyPr>
            <a:lstStyle/>
            <a:p>
              <a:r>
                <a:rPr lang="en-US" sz="2400" b="1" dirty="0" smtClean="0">
                  <a:latin typeface="Franklin Gothic Demi" charset="0"/>
                  <a:ea typeface="Franklin Gothic Demi" charset="0"/>
                  <a:cs typeface="Franklin Gothic Demi" charset="0"/>
                </a:rPr>
                <a:t>GAUGES &amp; DIALS </a:t>
              </a:r>
              <a:endParaRPr lang="en-US" sz="2400" b="1" dirty="0">
                <a:latin typeface="Franklin Gothic Demi" charset="0"/>
                <a:ea typeface="Franklin Gothic Demi" charset="0"/>
                <a:cs typeface="Franklin Gothic Demi" charset="0"/>
              </a:endParaRPr>
            </a:p>
          </p:txBody>
        </p:sp>
      </p:grpSp>
      <p:graphicFrame>
        <p:nvGraphicFramePr>
          <p:cNvPr id="3" name="Chart 2"/>
          <p:cNvGraphicFramePr/>
          <p:nvPr>
            <p:extLst>
              <p:ext uri="{D42A27DB-BD31-4B8C-83A1-F6EECF244321}">
                <p14:modId xmlns:p14="http://schemas.microsoft.com/office/powerpoint/2010/main" val="535025575"/>
              </p:ext>
            </p:extLst>
          </p:nvPr>
        </p:nvGraphicFramePr>
        <p:xfrm>
          <a:off x="4096321" y="3470075"/>
          <a:ext cx="4801330" cy="3200887"/>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5857461" y="3470075"/>
            <a:ext cx="707158" cy="707158"/>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741147" y="3610347"/>
            <a:ext cx="941017" cy="400110"/>
          </a:xfrm>
          <a:prstGeom prst="rect">
            <a:avLst/>
          </a:prstGeom>
          <a:noFill/>
        </p:spPr>
        <p:txBody>
          <a:bodyPr wrap="square" rtlCol="0">
            <a:spAutoFit/>
          </a:bodyPr>
          <a:lstStyle/>
          <a:p>
            <a:pPr algn="ctr"/>
            <a:r>
              <a:rPr lang="en-US" sz="2000" b="1" dirty="0" smtClean="0">
                <a:solidFill>
                  <a:schemeClr val="bg1"/>
                </a:solidFill>
                <a:latin typeface="Franklin Gothic Heavy" charset="0"/>
                <a:ea typeface="Franklin Gothic Heavy" charset="0"/>
                <a:cs typeface="Franklin Gothic Heavy" charset="0"/>
              </a:rPr>
              <a:t>45%</a:t>
            </a:r>
            <a:endParaRPr lang="en-US" sz="1600" dirty="0" smtClean="0">
              <a:solidFill>
                <a:schemeClr val="bg1"/>
              </a:solidFill>
              <a:latin typeface="Franklin Gothic Heavy" charset="0"/>
              <a:ea typeface="Franklin Gothic Heavy" charset="0"/>
              <a:cs typeface="Franklin Gothic Heavy" charset="0"/>
            </a:endParaRPr>
          </a:p>
        </p:txBody>
      </p:sp>
      <p:sp>
        <p:nvSpPr>
          <p:cNvPr id="35" name="TextBox 34"/>
          <p:cNvSpPr txBox="1"/>
          <p:nvPr/>
        </p:nvSpPr>
        <p:spPr>
          <a:xfrm>
            <a:off x="5612961" y="4492775"/>
            <a:ext cx="1840703" cy="1200329"/>
          </a:xfrm>
          <a:prstGeom prst="rect">
            <a:avLst/>
          </a:prstGeom>
          <a:noFill/>
        </p:spPr>
        <p:txBody>
          <a:bodyPr wrap="square" rtlCol="0">
            <a:spAutoFit/>
          </a:bodyPr>
          <a:lstStyle/>
          <a:p>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update the Pie Chart, but the scale is based on a 270 degree arc, so multiply your percentage by 270 and put that amount in row 2. Then manually move the larger circle to the end of the shaded portion and change the percentage in the text box.</a:t>
            </a:r>
          </a:p>
        </p:txBody>
      </p:sp>
      <p:grpSp>
        <p:nvGrpSpPr>
          <p:cNvPr id="14" name="Group 13"/>
          <p:cNvGrpSpPr/>
          <p:nvPr/>
        </p:nvGrpSpPr>
        <p:grpSpPr>
          <a:xfrm>
            <a:off x="8747395" y="3583929"/>
            <a:ext cx="2927231" cy="2590266"/>
            <a:chOff x="8545858" y="3583269"/>
            <a:chExt cx="2927231" cy="2590266"/>
          </a:xfrm>
        </p:grpSpPr>
        <p:grpSp>
          <p:nvGrpSpPr>
            <p:cNvPr id="13" name="Group 12"/>
            <p:cNvGrpSpPr/>
            <p:nvPr/>
          </p:nvGrpSpPr>
          <p:grpSpPr>
            <a:xfrm>
              <a:off x="8545858" y="3583269"/>
              <a:ext cx="2927231" cy="2590266"/>
              <a:chOff x="8688658" y="3680685"/>
              <a:chExt cx="2727047" cy="2413126"/>
            </a:xfrm>
          </p:grpSpPr>
          <p:grpSp>
            <p:nvGrpSpPr>
              <p:cNvPr id="9" name="Group 8"/>
              <p:cNvGrpSpPr/>
              <p:nvPr/>
            </p:nvGrpSpPr>
            <p:grpSpPr>
              <a:xfrm>
                <a:off x="8688658" y="3680685"/>
                <a:ext cx="2727047" cy="2148061"/>
                <a:chOff x="8688658" y="3680685"/>
                <a:chExt cx="2727047" cy="2148061"/>
              </a:xfrm>
            </p:grpSpPr>
            <p:sp>
              <p:nvSpPr>
                <p:cNvPr id="6" name="Oval 5"/>
                <p:cNvSpPr/>
                <p:nvPr/>
              </p:nvSpPr>
              <p:spPr>
                <a:xfrm>
                  <a:off x="8872984" y="5653959"/>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8746639" y="5381498"/>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8688658" y="5073196"/>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8696523" y="478044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8775965" y="448273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8933728" y="4224704"/>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9129615" y="400353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9370825" y="3832653"/>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9967830" y="3680685"/>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9664258" y="3728826"/>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rot="10800000" flipV="1">
                  <a:off x="11056592" y="5653959"/>
                  <a:ext cx="174787" cy="17478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rot="10800000" flipV="1">
                  <a:off x="11182937" y="5381498"/>
                  <a:ext cx="174787" cy="17478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rot="10800000" flipV="1">
                  <a:off x="11240918" y="5073196"/>
                  <a:ext cx="174787" cy="17478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rot="10800000" flipV="1">
                  <a:off x="11233053" y="4780447"/>
                  <a:ext cx="174787" cy="17478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rot="10800000" flipV="1">
                  <a:off x="11153611" y="448273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rot="10800000" flipV="1">
                  <a:off x="10995848" y="4224704"/>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rot="10800000" flipV="1">
                  <a:off x="10799961" y="4003537"/>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rot="10800000" flipV="1">
                  <a:off x="10558751" y="3832653"/>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rot="10800000" flipV="1">
                  <a:off x="10265318" y="3728826"/>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Oval 71"/>
              <p:cNvSpPr/>
              <p:nvPr/>
            </p:nvSpPr>
            <p:spPr>
              <a:xfrm>
                <a:off x="9053878" y="5909789"/>
                <a:ext cx="174787" cy="174787"/>
              </a:xfrm>
              <a:prstGeom prst="ellips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10870598" y="5919024"/>
                <a:ext cx="174787" cy="17478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rot="4101180">
              <a:off x="9131251" y="4017037"/>
              <a:ext cx="1906252" cy="2025380"/>
              <a:chOff x="9112832" y="3951737"/>
              <a:chExt cx="1906252" cy="2025380"/>
            </a:xfrm>
            <a:solidFill>
              <a:schemeClr val="bg1">
                <a:lumMod val="85000"/>
              </a:schemeClr>
            </a:solidFill>
          </p:grpSpPr>
          <p:sp>
            <p:nvSpPr>
              <p:cNvPr id="11" name="Triangle 10"/>
              <p:cNvSpPr/>
              <p:nvPr/>
            </p:nvSpPr>
            <p:spPr>
              <a:xfrm>
                <a:off x="9926289" y="3951737"/>
                <a:ext cx="297488" cy="204817"/>
              </a:xfrm>
              <a:prstGeom prst="triangle">
                <a:avLst/>
              </a:prstGeom>
              <a:solidFill>
                <a:srgbClr val="01C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112832" y="4070865"/>
                <a:ext cx="1906252" cy="19062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Oval 76"/>
            <p:cNvSpPr/>
            <p:nvPr/>
          </p:nvSpPr>
          <p:spPr>
            <a:xfrm rot="4101180">
              <a:off x="9481450" y="4468968"/>
              <a:ext cx="1123344" cy="1123344"/>
            </a:xfrm>
            <a:prstGeom prst="ellipse">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8832029" y="4446272"/>
              <a:ext cx="488842" cy="200055"/>
            </a:xfrm>
            <a:prstGeom prst="rect">
              <a:avLst/>
            </a:prstGeom>
            <a:noFill/>
          </p:spPr>
          <p:txBody>
            <a:bodyPr wrap="square" rtlCol="0">
              <a:spAutoFit/>
            </a:bodyPr>
            <a:lstStyle/>
            <a:p>
              <a:r>
                <a:rPr lang="en-US" sz="700" dirty="0" smtClean="0">
                  <a:latin typeface="Arial" charset="0"/>
                  <a:ea typeface="Arial" charset="0"/>
                  <a:cs typeface="Arial" charset="0"/>
                </a:rPr>
                <a:t>25%</a:t>
              </a:r>
            </a:p>
          </p:txBody>
        </p:sp>
        <p:sp>
          <p:nvSpPr>
            <p:cNvPr id="80" name="TextBox 79"/>
            <p:cNvSpPr txBox="1"/>
            <p:nvPr/>
          </p:nvSpPr>
          <p:spPr>
            <a:xfrm>
              <a:off x="9817172" y="3836286"/>
              <a:ext cx="376509" cy="200055"/>
            </a:xfrm>
            <a:prstGeom prst="rect">
              <a:avLst/>
            </a:prstGeom>
            <a:noFill/>
          </p:spPr>
          <p:txBody>
            <a:bodyPr wrap="square" rtlCol="0">
              <a:spAutoFit/>
            </a:bodyPr>
            <a:lstStyle/>
            <a:p>
              <a:pPr algn="ctr"/>
              <a:r>
                <a:rPr lang="en-US" sz="700" dirty="0" smtClean="0">
                  <a:latin typeface="Arial" charset="0"/>
                  <a:ea typeface="Arial" charset="0"/>
                  <a:cs typeface="Arial" charset="0"/>
                </a:rPr>
                <a:t>50%</a:t>
              </a:r>
            </a:p>
          </p:txBody>
        </p:sp>
        <p:sp>
          <p:nvSpPr>
            <p:cNvPr id="81" name="TextBox 80"/>
            <p:cNvSpPr txBox="1"/>
            <p:nvPr/>
          </p:nvSpPr>
          <p:spPr>
            <a:xfrm>
              <a:off x="10863427" y="4471391"/>
              <a:ext cx="376509" cy="200055"/>
            </a:xfrm>
            <a:prstGeom prst="rect">
              <a:avLst/>
            </a:prstGeom>
            <a:noFill/>
          </p:spPr>
          <p:txBody>
            <a:bodyPr wrap="square" rtlCol="0">
              <a:spAutoFit/>
            </a:bodyPr>
            <a:lstStyle/>
            <a:p>
              <a:pPr algn="ctr"/>
              <a:r>
                <a:rPr lang="en-US" sz="700" dirty="0" smtClean="0">
                  <a:latin typeface="Arial" charset="0"/>
                  <a:ea typeface="Arial" charset="0"/>
                  <a:cs typeface="Arial" charset="0"/>
                </a:rPr>
                <a:t>75%</a:t>
              </a:r>
            </a:p>
          </p:txBody>
        </p:sp>
        <p:sp>
          <p:nvSpPr>
            <p:cNvPr id="82" name="TextBox 81"/>
            <p:cNvSpPr txBox="1"/>
            <p:nvPr/>
          </p:nvSpPr>
          <p:spPr>
            <a:xfrm>
              <a:off x="9587257" y="4816180"/>
              <a:ext cx="941017" cy="400110"/>
            </a:xfrm>
            <a:prstGeom prst="rect">
              <a:avLst/>
            </a:prstGeom>
            <a:noFill/>
          </p:spPr>
          <p:txBody>
            <a:bodyPr wrap="square" rtlCol="0">
              <a:spAutoFit/>
            </a:bodyPr>
            <a:lstStyle/>
            <a:p>
              <a:pPr algn="ctr"/>
              <a:r>
                <a:rPr lang="en-US" sz="2000" b="1" dirty="0" smtClean="0">
                  <a:solidFill>
                    <a:srgbClr val="01C3BB"/>
                  </a:solidFill>
                  <a:latin typeface="Franklin Gothic Heavy" charset="0"/>
                  <a:ea typeface="Franklin Gothic Heavy" charset="0"/>
                  <a:cs typeface="Franklin Gothic Heavy" charset="0"/>
                </a:rPr>
                <a:t>75%</a:t>
              </a:r>
              <a:endParaRPr lang="en-US" sz="1600" dirty="0" smtClean="0">
                <a:solidFill>
                  <a:srgbClr val="01C3BB"/>
                </a:solidFill>
                <a:latin typeface="Franklin Gothic Heavy" charset="0"/>
                <a:ea typeface="Franklin Gothic Heavy" charset="0"/>
                <a:cs typeface="Franklin Gothic Heavy" charset="0"/>
              </a:endParaRPr>
            </a:p>
          </p:txBody>
        </p:sp>
      </p:grpSp>
      <p:sp>
        <p:nvSpPr>
          <p:cNvPr id="84" name="TextBox 83"/>
          <p:cNvSpPr txBox="1"/>
          <p:nvPr/>
        </p:nvSpPr>
        <p:spPr>
          <a:xfrm>
            <a:off x="9551024" y="6070549"/>
            <a:ext cx="1576433" cy="507831"/>
          </a:xfrm>
          <a:prstGeom prst="rect">
            <a:avLst/>
          </a:prstGeom>
          <a:noFill/>
        </p:spPr>
        <p:txBody>
          <a:bodyPr wrap="square" rtlCol="0">
            <a:spAutoFit/>
          </a:bodyPr>
          <a:lstStyle/>
          <a:p>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Round to nearest 5% and change the color of the circle to accommodate.</a:t>
            </a:r>
          </a:p>
        </p:txBody>
      </p:sp>
      <p:sp>
        <p:nvSpPr>
          <p:cNvPr id="87" name="Snip Same Side Corner Rectangle 86"/>
          <p:cNvSpPr/>
          <p:nvPr/>
        </p:nvSpPr>
        <p:spPr>
          <a:xfrm rot="16200000">
            <a:off x="11456225" y="2842827"/>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8" name="TextBox 87"/>
          <p:cNvSpPr txBox="1"/>
          <p:nvPr/>
        </p:nvSpPr>
        <p:spPr>
          <a:xfrm>
            <a:off x="10904962" y="3306930"/>
            <a:ext cx="1290700" cy="276999"/>
          </a:xfrm>
          <a:prstGeom prst="rect">
            <a:avLst/>
          </a:prstGeom>
          <a:noFill/>
        </p:spPr>
        <p:txBody>
          <a:bodyPr wrap="square" rtlCol="0">
            <a:spAutoFit/>
          </a:bodyPr>
          <a:lstStyle/>
          <a:p>
            <a:pPr algn="r"/>
            <a:r>
              <a:rPr lang="en-US" sz="1200" b="1" dirty="0" smtClean="0">
                <a:solidFill>
                  <a:schemeClr val="bg1"/>
                </a:solidFill>
                <a:latin typeface="Franklin Gothic Book" charset="0"/>
                <a:ea typeface="Franklin Gothic Book" charset="0"/>
                <a:cs typeface="Franklin Gothic Book" charset="0"/>
              </a:rPr>
              <a:t>VOLUME KNOB</a:t>
            </a:r>
          </a:p>
        </p:txBody>
      </p:sp>
      <p:grpSp>
        <p:nvGrpSpPr>
          <p:cNvPr id="116" name="Group 115"/>
          <p:cNvGrpSpPr/>
          <p:nvPr/>
        </p:nvGrpSpPr>
        <p:grpSpPr>
          <a:xfrm>
            <a:off x="7765338" y="744957"/>
            <a:ext cx="4801330" cy="3200887"/>
            <a:chOff x="7843994" y="882605"/>
            <a:chExt cx="4801330" cy="3200887"/>
          </a:xfrm>
        </p:grpSpPr>
        <p:graphicFrame>
          <p:nvGraphicFramePr>
            <p:cNvPr id="89" name="Chart 88"/>
            <p:cNvGraphicFramePr/>
            <p:nvPr>
              <p:extLst>
                <p:ext uri="{D42A27DB-BD31-4B8C-83A1-F6EECF244321}">
                  <p14:modId xmlns:p14="http://schemas.microsoft.com/office/powerpoint/2010/main" val="1809956021"/>
                </p:ext>
              </p:extLst>
            </p:nvPr>
          </p:nvGraphicFramePr>
          <p:xfrm>
            <a:off x="7843994" y="882605"/>
            <a:ext cx="4801330" cy="3200887"/>
          </p:xfrm>
          <a:graphic>
            <a:graphicData uri="http://schemas.openxmlformats.org/drawingml/2006/chart">
              <c:chart xmlns:c="http://schemas.openxmlformats.org/drawingml/2006/chart" xmlns:r="http://schemas.openxmlformats.org/officeDocument/2006/relationships" r:id="rId4"/>
            </a:graphicData>
          </a:graphic>
        </p:graphicFrame>
        <p:sp>
          <p:nvSpPr>
            <p:cNvPr id="90" name="Arc 89"/>
            <p:cNvSpPr/>
            <p:nvPr/>
          </p:nvSpPr>
          <p:spPr>
            <a:xfrm rot="18220515">
              <a:off x="8887842" y="997111"/>
              <a:ext cx="2776817" cy="2874324"/>
            </a:xfrm>
            <a:prstGeom prst="arc">
              <a:avLst>
                <a:gd name="adj1" fmla="val 16421721"/>
                <a:gd name="adj2" fmla="val 103573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 name="Arc 90"/>
            <p:cNvSpPr/>
            <p:nvPr/>
          </p:nvSpPr>
          <p:spPr>
            <a:xfrm rot="18220515">
              <a:off x="8946451" y="1066516"/>
              <a:ext cx="2659600" cy="2752991"/>
            </a:xfrm>
            <a:prstGeom prst="arc">
              <a:avLst>
                <a:gd name="adj1" fmla="val 16421721"/>
                <a:gd name="adj2" fmla="val 103573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3" name="Straight Connector 92"/>
            <p:cNvCxnSpPr/>
            <p:nvPr/>
          </p:nvCxnSpPr>
          <p:spPr>
            <a:xfrm>
              <a:off x="9114372" y="1555741"/>
              <a:ext cx="327230" cy="273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1040860" y="1543120"/>
              <a:ext cx="327230" cy="273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241799" y="1022551"/>
              <a:ext cx="0" cy="1966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602612" y="1160480"/>
              <a:ext cx="82280" cy="14762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0771301" y="1160480"/>
              <a:ext cx="81272" cy="17223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Snip Same Side Corner Rectangle 106"/>
            <p:cNvSpPr/>
            <p:nvPr/>
          </p:nvSpPr>
          <p:spPr>
            <a:xfrm rot="2200009">
              <a:off x="10364869" y="1495083"/>
              <a:ext cx="106051" cy="782063"/>
            </a:xfrm>
            <a:prstGeom prst="snip2Same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rot="3784159">
              <a:off x="9961409" y="1885742"/>
              <a:ext cx="562089" cy="562089"/>
            </a:xfrm>
            <a:prstGeom prst="ellipse">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p:cNvSpPr txBox="1"/>
            <p:nvPr/>
          </p:nvSpPr>
          <p:spPr>
            <a:xfrm>
              <a:off x="9576525" y="1287298"/>
              <a:ext cx="488842" cy="200055"/>
            </a:xfrm>
            <a:prstGeom prst="rect">
              <a:avLst/>
            </a:prstGeom>
            <a:noFill/>
          </p:spPr>
          <p:txBody>
            <a:bodyPr wrap="square" rtlCol="0">
              <a:spAutoFit/>
            </a:bodyPr>
            <a:lstStyle/>
            <a:p>
              <a:r>
                <a:rPr lang="en-US" sz="700" dirty="0" smtClean="0">
                  <a:latin typeface="Arial" charset="0"/>
                  <a:ea typeface="Arial" charset="0"/>
                  <a:cs typeface="Arial" charset="0"/>
                </a:rPr>
                <a:t>25%</a:t>
              </a:r>
            </a:p>
          </p:txBody>
        </p:sp>
        <p:sp>
          <p:nvSpPr>
            <p:cNvPr id="110" name="TextBox 109"/>
            <p:cNvSpPr txBox="1"/>
            <p:nvPr/>
          </p:nvSpPr>
          <p:spPr>
            <a:xfrm>
              <a:off x="10065367" y="1208013"/>
              <a:ext cx="376509" cy="200055"/>
            </a:xfrm>
            <a:prstGeom prst="rect">
              <a:avLst/>
            </a:prstGeom>
            <a:noFill/>
          </p:spPr>
          <p:txBody>
            <a:bodyPr wrap="square" rtlCol="0">
              <a:spAutoFit/>
            </a:bodyPr>
            <a:lstStyle/>
            <a:p>
              <a:pPr algn="ctr"/>
              <a:r>
                <a:rPr lang="en-US" sz="700" dirty="0" smtClean="0">
                  <a:latin typeface="Arial" charset="0"/>
                  <a:ea typeface="Arial" charset="0"/>
                  <a:cs typeface="Arial" charset="0"/>
                </a:rPr>
                <a:t>50%</a:t>
              </a:r>
            </a:p>
          </p:txBody>
        </p:sp>
        <p:sp>
          <p:nvSpPr>
            <p:cNvPr id="111" name="TextBox 110"/>
            <p:cNvSpPr txBox="1"/>
            <p:nvPr/>
          </p:nvSpPr>
          <p:spPr>
            <a:xfrm>
              <a:off x="10559721" y="1308040"/>
              <a:ext cx="376509" cy="200055"/>
            </a:xfrm>
            <a:prstGeom prst="rect">
              <a:avLst/>
            </a:prstGeom>
            <a:noFill/>
          </p:spPr>
          <p:txBody>
            <a:bodyPr wrap="square" rtlCol="0">
              <a:spAutoFit/>
            </a:bodyPr>
            <a:lstStyle/>
            <a:p>
              <a:pPr algn="ctr"/>
              <a:r>
                <a:rPr lang="en-US" sz="700" dirty="0" smtClean="0">
                  <a:latin typeface="Arial" charset="0"/>
                  <a:ea typeface="Arial" charset="0"/>
                  <a:cs typeface="Arial" charset="0"/>
                </a:rPr>
                <a:t>75%</a:t>
              </a:r>
            </a:p>
          </p:txBody>
        </p:sp>
      </p:grpSp>
      <p:sp>
        <p:nvSpPr>
          <p:cNvPr id="112" name="Snip Same Side Corner Rectangle 111"/>
          <p:cNvSpPr/>
          <p:nvPr/>
        </p:nvSpPr>
        <p:spPr>
          <a:xfrm rot="16200000">
            <a:off x="11456225" y="83688"/>
            <a:ext cx="262038" cy="1216836"/>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13" name="TextBox 112"/>
          <p:cNvSpPr txBox="1"/>
          <p:nvPr/>
        </p:nvSpPr>
        <p:spPr>
          <a:xfrm>
            <a:off x="10904962" y="553607"/>
            <a:ext cx="1290700" cy="276999"/>
          </a:xfrm>
          <a:prstGeom prst="rect">
            <a:avLst/>
          </a:prstGeom>
          <a:noFill/>
        </p:spPr>
        <p:txBody>
          <a:bodyPr wrap="square" rtlCol="0">
            <a:spAutoFit/>
          </a:bodyPr>
          <a:lstStyle/>
          <a:p>
            <a:pPr algn="r"/>
            <a:r>
              <a:rPr lang="en-US" sz="1200" b="1" dirty="0" smtClean="0">
                <a:solidFill>
                  <a:schemeClr val="bg1"/>
                </a:solidFill>
                <a:latin typeface="Franklin Gothic Book" charset="0"/>
                <a:ea typeface="Franklin Gothic Book" charset="0"/>
                <a:cs typeface="Franklin Gothic Book" charset="0"/>
              </a:rPr>
              <a:t>GAS GAUGE</a:t>
            </a:r>
          </a:p>
        </p:txBody>
      </p:sp>
      <p:sp>
        <p:nvSpPr>
          <p:cNvPr id="114" name="TextBox 113"/>
          <p:cNvSpPr txBox="1"/>
          <p:nvPr/>
        </p:nvSpPr>
        <p:spPr>
          <a:xfrm>
            <a:off x="8991387" y="2404975"/>
            <a:ext cx="2485383" cy="784830"/>
          </a:xfrm>
          <a:prstGeom prst="rect">
            <a:avLst/>
          </a:prstGeom>
          <a:noFill/>
        </p:spPr>
        <p:txBody>
          <a:bodyPr wrap="square" rtlCol="0">
            <a:spAutoFit/>
          </a:bodyPr>
          <a:lstStyle/>
          <a:p>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update the Pie Chart. The scale is based on a 100 degree arc, so multiply your percentage by </a:t>
            </a:r>
            <a:r>
              <a:rPr lang="en-US" sz="900" b="1" dirty="0" smtClean="0">
                <a:latin typeface="Franklin Gothic Book" charset="0"/>
                <a:ea typeface="Franklin Gothic Book" charset="0"/>
                <a:cs typeface="Franklin Gothic Book" charset="0"/>
              </a:rPr>
              <a:t>100 and </a:t>
            </a:r>
            <a:r>
              <a:rPr lang="en-US" sz="900" b="1" dirty="0" smtClean="0">
                <a:latin typeface="Franklin Gothic Book" charset="0"/>
                <a:ea typeface="Franklin Gothic Book" charset="0"/>
                <a:cs typeface="Franklin Gothic Book" charset="0"/>
              </a:rPr>
              <a:t>put that amount in row 2. Then manually rotate the needle to the appropriate </a:t>
            </a:r>
            <a:r>
              <a:rPr lang="en-US" sz="900" b="1" dirty="0" smtClean="0">
                <a:latin typeface="Franklin Gothic Book" charset="0"/>
                <a:ea typeface="Franklin Gothic Book" charset="0"/>
                <a:cs typeface="Franklin Gothic Book" charset="0"/>
              </a:rPr>
              <a:t>spot (if necessary).</a:t>
            </a:r>
            <a:endParaRPr lang="en-US" sz="900" b="1" dirty="0" smtClean="0">
              <a:latin typeface="Franklin Gothic Book" charset="0"/>
              <a:ea typeface="Franklin Gothic Book" charset="0"/>
              <a:cs typeface="Franklin Gothic Book" charset="0"/>
            </a:endParaRPr>
          </a:p>
        </p:txBody>
      </p:sp>
      <p:sp>
        <p:nvSpPr>
          <p:cNvPr id="117" name="TextBox 116"/>
          <p:cNvSpPr txBox="1"/>
          <p:nvPr/>
        </p:nvSpPr>
        <p:spPr>
          <a:xfrm>
            <a:off x="9696803" y="1881046"/>
            <a:ext cx="941017" cy="338554"/>
          </a:xfrm>
          <a:prstGeom prst="rect">
            <a:avLst/>
          </a:prstGeom>
          <a:noFill/>
        </p:spPr>
        <p:txBody>
          <a:bodyPr wrap="square" rtlCol="0">
            <a:spAutoFit/>
          </a:bodyPr>
          <a:lstStyle/>
          <a:p>
            <a:pPr algn="ctr"/>
            <a:r>
              <a:rPr lang="en-US" sz="1600" b="1" dirty="0" smtClean="0">
                <a:latin typeface="Franklin Gothic Heavy" charset="0"/>
                <a:ea typeface="Franklin Gothic Heavy" charset="0"/>
                <a:cs typeface="Franklin Gothic Heavy" charset="0"/>
              </a:rPr>
              <a:t>75%</a:t>
            </a:r>
            <a:endParaRPr lang="en-US" sz="1200" dirty="0" smtClean="0">
              <a:latin typeface="Franklin Gothic Heavy" charset="0"/>
              <a:ea typeface="Franklin Gothic Heavy" charset="0"/>
              <a:cs typeface="Franklin Gothic Heavy" charset="0"/>
            </a:endParaRPr>
          </a:p>
        </p:txBody>
      </p:sp>
      <p:cxnSp>
        <p:nvCxnSpPr>
          <p:cNvPr id="119" name="Straight Connector 118"/>
          <p:cNvCxnSpPr/>
          <p:nvPr/>
        </p:nvCxnSpPr>
        <p:spPr>
          <a:xfrm>
            <a:off x="4663000" y="1964107"/>
            <a:ext cx="3695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4495140" y="318261"/>
            <a:ext cx="4020736" cy="3149600"/>
            <a:chOff x="4536000" y="572703"/>
            <a:chExt cx="4020736" cy="3149600"/>
          </a:xfrm>
        </p:grpSpPr>
        <p:graphicFrame>
          <p:nvGraphicFramePr>
            <p:cNvPr id="18" name="Chart 17">
              <a:extLst>
                <a:ext uri="{FF2B5EF4-FFF2-40B4-BE49-F238E27FC236}">
                  <a16:creationId xmlns="" xmlns:a16="http://schemas.microsoft.com/office/drawing/2014/main" id="{119217EF-7AF0-4742-B633-F22DA35E32EE}"/>
                </a:ext>
              </a:extLst>
            </p:cNvPr>
            <p:cNvGraphicFramePr/>
            <p:nvPr>
              <p:extLst>
                <p:ext uri="{D42A27DB-BD31-4B8C-83A1-F6EECF244321}">
                  <p14:modId xmlns:p14="http://schemas.microsoft.com/office/powerpoint/2010/main" val="1519506938"/>
                </p:ext>
              </p:extLst>
            </p:nvPr>
          </p:nvGraphicFramePr>
          <p:xfrm>
            <a:off x="4536000" y="572703"/>
            <a:ext cx="4020736" cy="31496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4" name="Group 123"/>
            <p:cNvGrpSpPr/>
            <p:nvPr/>
          </p:nvGrpSpPr>
          <p:grpSpPr>
            <a:xfrm rot="16744411">
              <a:off x="6113170" y="1819228"/>
              <a:ext cx="884352" cy="859957"/>
              <a:chOff x="7474393" y="-1121543"/>
              <a:chExt cx="1960328" cy="1906252"/>
            </a:xfrm>
          </p:grpSpPr>
          <p:sp>
            <p:nvSpPr>
              <p:cNvPr id="121" name="Triangle 120"/>
              <p:cNvSpPr/>
              <p:nvPr/>
            </p:nvSpPr>
            <p:spPr>
              <a:xfrm rot="4101180">
                <a:off x="9183569" y="-620154"/>
                <a:ext cx="297488" cy="2048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nvSpPr>
            <p:spPr>
              <a:xfrm rot="4101180">
                <a:off x="7474393" y="-1121543"/>
                <a:ext cx="1906252" cy="190625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rot="4101180">
                <a:off x="7879955" y="-751148"/>
                <a:ext cx="1123344" cy="1123344"/>
              </a:xfrm>
              <a:prstGeom prst="ellipse">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5" name="TextBox 124"/>
          <p:cNvSpPr txBox="1"/>
          <p:nvPr/>
        </p:nvSpPr>
        <p:spPr>
          <a:xfrm>
            <a:off x="5146762" y="2488074"/>
            <a:ext cx="2711436" cy="646331"/>
          </a:xfrm>
          <a:prstGeom prst="rect">
            <a:avLst/>
          </a:prstGeom>
          <a:noFill/>
        </p:spPr>
        <p:txBody>
          <a:bodyPr wrap="square" rtlCol="0">
            <a:spAutoFit/>
          </a:bodyPr>
          <a:lstStyle/>
          <a:p>
            <a:r>
              <a:rPr lang="en-US" sz="900" b="1" dirty="0" smtClean="0">
                <a:solidFill>
                  <a:srgbClr val="01C3BB"/>
                </a:solidFill>
                <a:latin typeface="Franklin Gothic Book" charset="0"/>
                <a:ea typeface="Franklin Gothic Book" charset="0"/>
                <a:cs typeface="Franklin Gothic Book" charset="0"/>
              </a:rPr>
              <a:t>To Edit: </a:t>
            </a:r>
            <a:r>
              <a:rPr lang="en-US" sz="900" b="1" dirty="0" smtClean="0">
                <a:latin typeface="Franklin Gothic Book" charset="0"/>
                <a:ea typeface="Franklin Gothic Book" charset="0"/>
                <a:cs typeface="Franklin Gothic Book" charset="0"/>
              </a:rPr>
              <a:t>update the Pie Chart, but the scale is based on a 180 degree arc, so multiply your percentage by 180 and put that amount in row 2. Then manually rotate the larger circle line </a:t>
            </a:r>
            <a:r>
              <a:rPr lang="en-US" sz="900" b="1" dirty="0" smtClean="0">
                <a:latin typeface="Franklin Gothic Book" charset="0"/>
                <a:ea typeface="Franklin Gothic Book" charset="0"/>
                <a:cs typeface="Franklin Gothic Book" charset="0"/>
              </a:rPr>
              <a:t>up (if necessary).</a:t>
            </a:r>
            <a:endParaRPr lang="en-US" sz="900" b="1" dirty="0" smtClean="0">
              <a:latin typeface="Franklin Gothic Book" charset="0"/>
              <a:ea typeface="Franklin Gothic Book" charset="0"/>
              <a:cs typeface="Franklin Gothic Book" charset="0"/>
            </a:endParaRPr>
          </a:p>
        </p:txBody>
      </p:sp>
      <p:pic>
        <p:nvPicPr>
          <p:cNvPr id="95" name="Picture 9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296" y="6212057"/>
            <a:ext cx="1156233" cy="363741"/>
          </a:xfrm>
          <a:prstGeom prst="rect">
            <a:avLst/>
          </a:prstGeom>
        </p:spPr>
      </p:pic>
    </p:spTree>
    <p:extLst>
      <p:ext uri="{BB962C8B-B14F-4D97-AF65-F5344CB8AC3E}">
        <p14:creationId xmlns:p14="http://schemas.microsoft.com/office/powerpoint/2010/main" val="70747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88D5279-B801-E44B-A314-08FC9A0E7B99}">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8021</TotalTime>
  <Words>1256</Words>
  <Application>Microsoft Macintosh PowerPoint</Application>
  <PresentationFormat>Widescreen</PresentationFormat>
  <Paragraphs>302</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Calibri Light</vt:lpstr>
      <vt:lpstr>Franklin Gothic Book</vt:lpstr>
      <vt:lpstr>Franklin Gothic Demi</vt:lpstr>
      <vt:lpstr>Franklin Gothic Heavy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VisibleMR</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 Werzinger</dc:creator>
  <cp:keywords/>
  <dc:description/>
  <cp:lastModifiedBy>Ben Werzinger</cp:lastModifiedBy>
  <cp:revision>108</cp:revision>
  <dcterms:created xsi:type="dcterms:W3CDTF">2017-10-03T19:01:08Z</dcterms:created>
  <dcterms:modified xsi:type="dcterms:W3CDTF">2017-10-24T18:06:36Z</dcterms:modified>
  <cp:category/>
</cp:coreProperties>
</file>